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74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47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58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52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57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8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8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  <p:sldId id="295" r:id="rId50"/>
    <p:sldId id="296" r:id="rId51"/>
    <p:sldId id="297" r:id="rId52"/>
    <p:sldId id="298" r:id="rId53"/>
    <p:sldId id="299" r:id="rId54"/>
    <p:sldId id="300" r:id="rId55"/>
    <p:sldId id="301" r:id="rId56"/>
    <p:sldId id="302" r:id="rId57"/>
    <p:sldId id="303" r:id="rId58"/>
    <p:sldId id="304" r:id="rId59"/>
    <p:sldId id="305" r:id="rId60"/>
    <p:sldId id="306" r:id="rId61"/>
    <p:sldId id="307" r:id="rId62"/>
    <p:sldId id="308" r:id="rId63"/>
    <p:sldId id="309" r:id="rId64"/>
    <p:sldId id="310" r:id="rId65"/>
    <p:sldId id="311" r:id="rId66"/>
    <p:sldId id="312" r:id="rId67"/>
    <p:sldId id="313" r:id="rId68"/>
    <p:sldId id="314" r:id="rId69"/>
    <p:sldId id="315" r:id="rId70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Relationship Id="rId36" Type="http://schemas.openxmlformats.org/officeDocument/2006/relationships/slide" Target="slides/slide26.xml"/><Relationship Id="rId37" Type="http://schemas.openxmlformats.org/officeDocument/2006/relationships/slide" Target="slides/slide27.xml"/><Relationship Id="rId38" Type="http://schemas.openxmlformats.org/officeDocument/2006/relationships/slide" Target="slides/slide28.xml"/><Relationship Id="rId39" Type="http://schemas.openxmlformats.org/officeDocument/2006/relationships/slide" Target="slides/slide29.xml"/><Relationship Id="rId40" Type="http://schemas.openxmlformats.org/officeDocument/2006/relationships/slide" Target="slides/slide30.xml"/><Relationship Id="rId41" Type="http://schemas.openxmlformats.org/officeDocument/2006/relationships/slide" Target="slides/slide31.xml"/><Relationship Id="rId42" Type="http://schemas.openxmlformats.org/officeDocument/2006/relationships/slide" Target="slides/slide32.xml"/><Relationship Id="rId43" Type="http://schemas.openxmlformats.org/officeDocument/2006/relationships/slide" Target="slides/slide33.xml"/><Relationship Id="rId44" Type="http://schemas.openxmlformats.org/officeDocument/2006/relationships/slide" Target="slides/slide34.xml"/><Relationship Id="rId45" Type="http://schemas.openxmlformats.org/officeDocument/2006/relationships/slide" Target="slides/slide35.xml"/><Relationship Id="rId46" Type="http://schemas.openxmlformats.org/officeDocument/2006/relationships/slide" Target="slides/slide36.xml"/><Relationship Id="rId47" Type="http://schemas.openxmlformats.org/officeDocument/2006/relationships/slide" Target="slides/slide37.xml"/><Relationship Id="rId48" Type="http://schemas.openxmlformats.org/officeDocument/2006/relationships/slide" Target="slides/slide38.xml"/><Relationship Id="rId49" Type="http://schemas.openxmlformats.org/officeDocument/2006/relationships/slide" Target="slides/slide39.xml"/><Relationship Id="rId50" Type="http://schemas.openxmlformats.org/officeDocument/2006/relationships/slide" Target="slides/slide40.xml"/><Relationship Id="rId51" Type="http://schemas.openxmlformats.org/officeDocument/2006/relationships/slide" Target="slides/slide41.xml"/><Relationship Id="rId52" Type="http://schemas.openxmlformats.org/officeDocument/2006/relationships/slide" Target="slides/slide42.xml"/><Relationship Id="rId53" Type="http://schemas.openxmlformats.org/officeDocument/2006/relationships/slide" Target="slides/slide43.xml"/><Relationship Id="rId54" Type="http://schemas.openxmlformats.org/officeDocument/2006/relationships/slide" Target="slides/slide44.xml"/><Relationship Id="rId55" Type="http://schemas.openxmlformats.org/officeDocument/2006/relationships/slide" Target="slides/slide45.xml"/><Relationship Id="rId56" Type="http://schemas.openxmlformats.org/officeDocument/2006/relationships/slide" Target="slides/slide46.xml"/><Relationship Id="rId57" Type="http://schemas.openxmlformats.org/officeDocument/2006/relationships/slide" Target="slides/slide47.xml"/><Relationship Id="rId58" Type="http://schemas.openxmlformats.org/officeDocument/2006/relationships/slide" Target="slides/slide48.xml"/><Relationship Id="rId59" Type="http://schemas.openxmlformats.org/officeDocument/2006/relationships/slide" Target="slides/slide49.xml"/><Relationship Id="rId60" Type="http://schemas.openxmlformats.org/officeDocument/2006/relationships/slide" Target="slides/slide50.xml"/><Relationship Id="rId61" Type="http://schemas.openxmlformats.org/officeDocument/2006/relationships/slide" Target="slides/slide51.xml"/><Relationship Id="rId62" Type="http://schemas.openxmlformats.org/officeDocument/2006/relationships/slide" Target="slides/slide52.xml"/><Relationship Id="rId63" Type="http://schemas.openxmlformats.org/officeDocument/2006/relationships/slide" Target="slides/slide53.xml"/><Relationship Id="rId64" Type="http://schemas.openxmlformats.org/officeDocument/2006/relationships/slide" Target="slides/slide54.xml"/><Relationship Id="rId65" Type="http://schemas.openxmlformats.org/officeDocument/2006/relationships/slide" Target="slides/slide55.xml"/><Relationship Id="rId66" Type="http://schemas.openxmlformats.org/officeDocument/2006/relationships/slide" Target="slides/slide56.xml"/><Relationship Id="rId67" Type="http://schemas.openxmlformats.org/officeDocument/2006/relationships/slide" Target="slides/slide57.xml"/><Relationship Id="rId68" Type="http://schemas.openxmlformats.org/officeDocument/2006/relationships/slide" Target="slides/slide58.xml"/><Relationship Id="rId69" Type="http://schemas.openxmlformats.org/officeDocument/2006/relationships/slide" Target="slides/slide59.xml"/><Relationship Id="rId70" Type="http://schemas.openxmlformats.org/officeDocument/2006/relationships/slide" Target="slides/slide60.xml"/><Relationship Id="rId7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9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0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0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0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4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0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1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1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1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1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8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18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2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2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1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1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1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2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2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4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5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6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6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6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6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  <p:sp>
        <p:nvSpPr>
          <p:cNvPr id="36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DejaVu Sans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DejaVu Sans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85.xml"/><Relationship Id="rId5" Type="http://schemas.openxmlformats.org/officeDocument/2006/relationships/slideLayout" Target="../slideLayouts/slideLayout86.xml"/><Relationship Id="rId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8.xml"/><Relationship Id="rId6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0.xml"/><Relationship Id="rId8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06.xml"/><Relationship Id="rId14" Type="http://schemas.openxmlformats.org/officeDocument/2006/relationships/slideLayout" Target="../slideLayouts/slideLayout107.xml"/><Relationship Id="rId15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1600" cy="6850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11438640" y="6453360"/>
            <a:ext cx="758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B9387B43-69AF-43FA-8794-7BBE6C92A007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8440" cy="36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2440" cy="56232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8280" cy="51444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08440" cy="36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5"/>
          <p:cNvSpPr/>
          <p:nvPr/>
        </p:nvSpPr>
        <p:spPr>
          <a:xfrm>
            <a:off x="11444760" y="0"/>
            <a:ext cx="741600" cy="6850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DejaVu Sans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DejaVu Sans"/>
              </a:rPr>
              <a:t>Click to edit the title text format</a:t>
            </a:r>
            <a:endParaRPr b="0" lang="en-US" sz="4400" spc="-1" strike="noStrike">
              <a:latin typeface="DejaVu Sans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DejaVu Sans"/>
              </a:rPr>
              <a:t>Click to edit the outline text format</a:t>
            </a:r>
            <a:endParaRPr b="0" lang="en-US" sz="3200" spc="-1" strike="noStrike">
              <a:latin typeface="DejaVu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DejaVu Sans"/>
              </a:rPr>
              <a:t>Second Outline Level</a:t>
            </a:r>
            <a:endParaRPr b="0" lang="en-US" sz="2800" spc="-1" strike="noStrike">
              <a:latin typeface="DejaVu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DejaVu Sans"/>
              </a:rPr>
              <a:t>Third Outline Level</a:t>
            </a:r>
            <a:endParaRPr b="0" lang="en-US" sz="2400" spc="-1" strike="noStrike">
              <a:latin typeface="DejaVu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DejaVu Sans"/>
              </a:rPr>
              <a:t>Fourth Outline Level</a:t>
            </a:r>
            <a:endParaRPr b="0" lang="en-US" sz="2000" spc="-1" strike="noStrike">
              <a:latin typeface="DejaVu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Fifth Outline Level</a:t>
            </a:r>
            <a:endParaRPr b="0" lang="en-US" sz="2000" spc="-1" strike="noStrike">
              <a:latin typeface="DejaVu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Sixth Outline Level</a:t>
            </a:r>
            <a:endParaRPr b="0" lang="en-US" sz="2000" spc="-1" strike="noStrike">
              <a:latin typeface="DejaVu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Seventh Outline Level</a:t>
            </a:r>
            <a:endParaRPr b="0" lang="en-US" sz="2000" spc="-1" strike="noStrike"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11444760" y="0"/>
            <a:ext cx="741600" cy="6850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2"/>
          <p:cNvSpPr/>
          <p:nvPr/>
        </p:nvSpPr>
        <p:spPr>
          <a:xfrm>
            <a:off x="11438640" y="6453360"/>
            <a:ext cx="758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584F5ED9-0B2A-42CD-B03E-5CB523142C7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912240" y="1268280"/>
            <a:ext cx="9208440" cy="36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2440" cy="562320"/>
          </a:xfrm>
          <a:prstGeom prst="rect">
            <a:avLst/>
          </a:prstGeom>
          <a:ln w="0">
            <a:noFill/>
          </a:ln>
        </p:spPr>
      </p:pic>
      <p:pic>
        <p:nvPicPr>
          <p:cNvPr id="5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8280" cy="514440"/>
          </a:xfrm>
          <a:prstGeom prst="rect">
            <a:avLst/>
          </a:prstGeom>
          <a:ln w="0">
            <a:noFill/>
          </a:ln>
        </p:spPr>
      </p:pic>
      <p:sp>
        <p:nvSpPr>
          <p:cNvPr id="51" name="CustomShape 4"/>
          <p:cNvSpPr/>
          <p:nvPr/>
        </p:nvSpPr>
        <p:spPr>
          <a:xfrm>
            <a:off x="11444760" y="0"/>
            <a:ext cx="741600" cy="6850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CustomShape 5"/>
          <p:cNvSpPr/>
          <p:nvPr/>
        </p:nvSpPr>
        <p:spPr>
          <a:xfrm>
            <a:off x="11438640" y="6453360"/>
            <a:ext cx="758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81769736-ACD3-420A-A7F5-0BF8C56DBBA0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53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DejaVu Sans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DejaVu Sans"/>
              </a:rPr>
              <a:t>Click to edit the title text format</a:t>
            </a:r>
            <a:endParaRPr b="0" lang="en-US" sz="4400" spc="-1" strike="noStrike">
              <a:latin typeface="DejaVu Sans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DejaVu Sans"/>
              </a:rPr>
              <a:t>Click to edit the outline text format</a:t>
            </a:r>
            <a:endParaRPr b="0" lang="en-US" sz="3200" spc="-1" strike="noStrike">
              <a:latin typeface="DejaVu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DejaVu Sans"/>
              </a:rPr>
              <a:t>Second Outline Level</a:t>
            </a:r>
            <a:endParaRPr b="0" lang="en-US" sz="2800" spc="-1" strike="noStrike">
              <a:latin typeface="DejaVu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DejaVu Sans"/>
              </a:rPr>
              <a:t>Third Outline Level</a:t>
            </a:r>
            <a:endParaRPr b="0" lang="en-US" sz="2400" spc="-1" strike="noStrike">
              <a:latin typeface="DejaVu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DejaVu Sans"/>
              </a:rPr>
              <a:t>Fourth Outline Level</a:t>
            </a:r>
            <a:endParaRPr b="0" lang="en-US" sz="2000" spc="-1" strike="noStrike">
              <a:latin typeface="DejaVu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Fifth Outline Level</a:t>
            </a:r>
            <a:endParaRPr b="0" lang="en-US" sz="2000" spc="-1" strike="noStrike">
              <a:latin typeface="DejaVu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Sixth Outline Level</a:t>
            </a:r>
            <a:endParaRPr b="0" lang="en-US" sz="2000" spc="-1" strike="noStrike">
              <a:latin typeface="DejaVu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Seventh Outline Level</a:t>
            </a:r>
            <a:endParaRPr b="0" lang="en-US" sz="2000" spc="-1" strike="noStrike"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2"/>
          <p:cNvSpPr/>
          <p:nvPr/>
        </p:nvSpPr>
        <p:spPr>
          <a:xfrm>
            <a:off x="11438640" y="6453360"/>
            <a:ext cx="7574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3FA03C5E-1E7C-4A63-BD5F-6D2790C040D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94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97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CustomShape 5"/>
          <p:cNvSpPr/>
          <p:nvPr/>
        </p:nvSpPr>
        <p:spPr>
          <a:xfrm>
            <a:off x="11438640" y="6453360"/>
            <a:ext cx="7574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B1BDA1A7-8AE2-43E9-AA61-E08C4355C1B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99" name="CustomShape 6"/>
          <p:cNvSpPr/>
          <p:nvPr/>
        </p:nvSpPr>
        <p:spPr>
          <a:xfrm>
            <a:off x="0" y="6642720"/>
            <a:ext cx="121809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DejaVu Sans"/>
            </a:endParaRPr>
          </a:p>
        </p:txBody>
      </p:sp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DejaVu Sans"/>
              </a:rPr>
              <a:t>Click to edit the title text format</a:t>
            </a:r>
            <a:endParaRPr b="0" lang="en-US" sz="4400" spc="-1" strike="noStrike">
              <a:latin typeface="DejaVu Sans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DejaVu Sans"/>
              </a:rPr>
              <a:t>Click to edit the outline text format</a:t>
            </a:r>
            <a:endParaRPr b="0" lang="en-US" sz="3200" spc="-1" strike="noStrike">
              <a:latin typeface="DejaVu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DejaVu Sans"/>
              </a:rPr>
              <a:t>Second Outline Level</a:t>
            </a:r>
            <a:endParaRPr b="0" lang="en-US" sz="2800" spc="-1" strike="noStrike">
              <a:latin typeface="DejaVu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DejaVu Sans"/>
              </a:rPr>
              <a:t>Third Outline Level</a:t>
            </a:r>
            <a:endParaRPr b="0" lang="en-US" sz="2400" spc="-1" strike="noStrike">
              <a:latin typeface="DejaVu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DejaVu Sans"/>
              </a:rPr>
              <a:t>Fourth Outline Level</a:t>
            </a:r>
            <a:endParaRPr b="0" lang="en-US" sz="2000" spc="-1" strike="noStrike">
              <a:latin typeface="DejaVu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Fifth Outline Level</a:t>
            </a:r>
            <a:endParaRPr b="0" lang="en-US" sz="2000" spc="-1" strike="noStrike">
              <a:latin typeface="DejaVu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Sixth Outline Level</a:t>
            </a:r>
            <a:endParaRPr b="0" lang="en-US" sz="2000" spc="-1" strike="noStrike">
              <a:latin typeface="DejaVu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Seventh Outline Level</a:t>
            </a:r>
            <a:endParaRPr b="0" lang="en-US" sz="2000" spc="-1" strike="noStrike"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41600" cy="6850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2"/>
          <p:cNvSpPr/>
          <p:nvPr/>
        </p:nvSpPr>
        <p:spPr>
          <a:xfrm>
            <a:off x="11438640" y="6453360"/>
            <a:ext cx="758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2F89BBD0-0D80-4BFD-8C0B-7AFB2FA5F1D6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08440" cy="36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2440" cy="562320"/>
          </a:xfrm>
          <a:prstGeom prst="rect">
            <a:avLst/>
          </a:prstGeom>
          <a:ln w="0"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8280" cy="51444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11444760" y="0"/>
            <a:ext cx="741600" cy="6850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5"/>
          <p:cNvSpPr/>
          <p:nvPr/>
        </p:nvSpPr>
        <p:spPr>
          <a:xfrm>
            <a:off x="11438640" y="6453360"/>
            <a:ext cx="758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5DF741F1-E492-47D0-9911-DA4808B904F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DejaVu Sans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DejaVu Sans"/>
              </a:rPr>
              <a:t>Click to edit the title text format</a:t>
            </a:r>
            <a:endParaRPr b="0" lang="en-US" sz="4400" spc="-1" strike="noStrike">
              <a:latin typeface="DejaVu Sans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DejaVu Sans"/>
              </a:rPr>
              <a:t>Click to edit the outline text format</a:t>
            </a:r>
            <a:endParaRPr b="0" lang="en-US" sz="3200" spc="-1" strike="noStrike">
              <a:latin typeface="DejaVu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DejaVu Sans"/>
              </a:rPr>
              <a:t>Second Outline Level</a:t>
            </a:r>
            <a:endParaRPr b="0" lang="en-US" sz="2800" spc="-1" strike="noStrike">
              <a:latin typeface="DejaVu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DejaVu Sans"/>
              </a:rPr>
              <a:t>Third Outline Level</a:t>
            </a:r>
            <a:endParaRPr b="0" lang="en-US" sz="2400" spc="-1" strike="noStrike">
              <a:latin typeface="DejaVu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DejaVu Sans"/>
              </a:rPr>
              <a:t>Fourth Outline Level</a:t>
            </a:r>
            <a:endParaRPr b="0" lang="en-US" sz="2000" spc="-1" strike="noStrike">
              <a:latin typeface="DejaVu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Fifth Outline Level</a:t>
            </a:r>
            <a:endParaRPr b="0" lang="en-US" sz="2000" spc="-1" strike="noStrike">
              <a:latin typeface="DejaVu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Sixth Outline Level</a:t>
            </a:r>
            <a:endParaRPr b="0" lang="en-US" sz="2000" spc="-1" strike="noStrike">
              <a:latin typeface="DejaVu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Seventh Outline Level</a:t>
            </a:r>
            <a:endParaRPr b="0" lang="en-US" sz="2000" spc="-1" strike="noStrike"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1444760" y="0"/>
            <a:ext cx="741600" cy="6850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CustomShape 2"/>
          <p:cNvSpPr/>
          <p:nvPr/>
        </p:nvSpPr>
        <p:spPr>
          <a:xfrm>
            <a:off x="11438640" y="6453360"/>
            <a:ext cx="758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0002B767-3D9E-4513-8B8F-BEA26301FB5F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912240" y="1268280"/>
            <a:ext cx="9208440" cy="36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2440" cy="562320"/>
          </a:xfrm>
          <a:prstGeom prst="rect">
            <a:avLst/>
          </a:prstGeom>
          <a:ln w="0">
            <a:noFill/>
          </a:ln>
        </p:spPr>
      </p:pic>
      <p:pic>
        <p:nvPicPr>
          <p:cNvPr id="18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8280" cy="514440"/>
          </a:xfrm>
          <a:prstGeom prst="rect">
            <a:avLst/>
          </a:prstGeom>
          <a:ln w="0">
            <a:noFill/>
          </a:ln>
        </p:spPr>
      </p:pic>
      <p:sp>
        <p:nvSpPr>
          <p:cNvPr id="189" name="CustomShape 4"/>
          <p:cNvSpPr/>
          <p:nvPr/>
        </p:nvSpPr>
        <p:spPr>
          <a:xfrm>
            <a:off x="11444760" y="0"/>
            <a:ext cx="741600" cy="6850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5"/>
          <p:cNvSpPr/>
          <p:nvPr/>
        </p:nvSpPr>
        <p:spPr>
          <a:xfrm>
            <a:off x="11438640" y="6453360"/>
            <a:ext cx="758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A49DEF5B-4075-4CB9-8027-140C788C555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DejaVu Sans"/>
            </a:endParaRPr>
          </a:p>
        </p:txBody>
      </p:sp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DejaVu Sans"/>
              </a:rPr>
              <a:t>Click to edit the title text format</a:t>
            </a:r>
            <a:endParaRPr b="0" lang="en-US" sz="4400" spc="-1" strike="noStrike">
              <a:latin typeface="DejaVu Sans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DejaVu Sans"/>
              </a:rPr>
              <a:t>Click to edit the outline text format</a:t>
            </a:r>
            <a:endParaRPr b="0" lang="en-US" sz="3200" spc="-1" strike="noStrike">
              <a:latin typeface="DejaVu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DejaVu Sans"/>
              </a:rPr>
              <a:t>Second Outline Level</a:t>
            </a:r>
            <a:endParaRPr b="0" lang="en-US" sz="2800" spc="-1" strike="noStrike">
              <a:latin typeface="DejaVu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DejaVu Sans"/>
              </a:rPr>
              <a:t>Third Outline Level</a:t>
            </a:r>
            <a:endParaRPr b="0" lang="en-US" sz="2400" spc="-1" strike="noStrike">
              <a:latin typeface="DejaVu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DejaVu Sans"/>
              </a:rPr>
              <a:t>Fourth Outline Level</a:t>
            </a:r>
            <a:endParaRPr b="0" lang="en-US" sz="2000" spc="-1" strike="noStrike">
              <a:latin typeface="DejaVu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Fifth Outline Level</a:t>
            </a:r>
            <a:endParaRPr b="0" lang="en-US" sz="2000" spc="-1" strike="noStrike">
              <a:latin typeface="DejaVu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Sixth Outline Level</a:t>
            </a:r>
            <a:endParaRPr b="0" lang="en-US" sz="2000" spc="-1" strike="noStrike">
              <a:latin typeface="DejaVu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Seventh Outline Level</a:t>
            </a:r>
            <a:endParaRPr b="0" lang="en-US" sz="2000" spc="-1" strike="noStrike"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2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3B9E7405-3196-49B6-A768-4E137B91657E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912240" y="1268280"/>
            <a:ext cx="920772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720" cy="561600"/>
          </a:xfrm>
          <a:prstGeom prst="rect">
            <a:avLst/>
          </a:prstGeom>
          <a:ln w="0">
            <a:noFill/>
          </a:ln>
        </p:spPr>
      </p:pic>
      <p:pic>
        <p:nvPicPr>
          <p:cNvPr id="23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560" cy="513720"/>
          </a:xfrm>
          <a:prstGeom prst="rect">
            <a:avLst/>
          </a:prstGeom>
          <a:ln w="0">
            <a:noFill/>
          </a:ln>
        </p:spPr>
      </p:pic>
      <p:sp>
        <p:nvSpPr>
          <p:cNvPr id="235" name="CustomShape 4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5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0EFC107D-41E5-44AC-892F-77BA85AE8D7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237" name="CustomShape 6"/>
          <p:cNvSpPr/>
          <p:nvPr/>
        </p:nvSpPr>
        <p:spPr>
          <a:xfrm>
            <a:off x="0" y="6642720"/>
            <a:ext cx="121816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DejaVu Sans"/>
            </a:endParaRPr>
          </a:p>
        </p:txBody>
      </p:sp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DejaVu Sans"/>
              </a:rPr>
              <a:t>Click to edit the title text format</a:t>
            </a:r>
            <a:endParaRPr b="0" lang="en-US" sz="4400" spc="-1" strike="noStrike">
              <a:latin typeface="DejaVu Sans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DejaVu Sans"/>
              </a:rPr>
              <a:t>Click to edit the outline text format</a:t>
            </a:r>
            <a:endParaRPr b="0" lang="en-US" sz="3200" spc="-1" strike="noStrike">
              <a:latin typeface="DejaVu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DejaVu Sans"/>
              </a:rPr>
              <a:t>Second Outline Level</a:t>
            </a:r>
            <a:endParaRPr b="0" lang="en-US" sz="2800" spc="-1" strike="noStrike">
              <a:latin typeface="DejaVu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DejaVu Sans"/>
              </a:rPr>
              <a:t>Third Outline Level</a:t>
            </a:r>
            <a:endParaRPr b="0" lang="en-US" sz="2400" spc="-1" strike="noStrike">
              <a:latin typeface="DejaVu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DejaVu Sans"/>
              </a:rPr>
              <a:t>Fourth Outline Level</a:t>
            </a:r>
            <a:endParaRPr b="0" lang="en-US" sz="2000" spc="-1" strike="noStrike">
              <a:latin typeface="DejaVu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Fifth Outline Level</a:t>
            </a:r>
            <a:endParaRPr b="0" lang="en-US" sz="2000" spc="-1" strike="noStrike">
              <a:latin typeface="DejaVu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Sixth Outline Level</a:t>
            </a:r>
            <a:endParaRPr b="0" lang="en-US" sz="2000" spc="-1" strike="noStrike">
              <a:latin typeface="DejaVu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Seventh Outline Level</a:t>
            </a:r>
            <a:endParaRPr b="0" lang="en-US" sz="2000" spc="-1" strike="noStrike"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CustomShape 2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B9AB4C2B-6D50-423E-B869-5F3394952080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912240" y="1268280"/>
            <a:ext cx="920772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720" cy="561600"/>
          </a:xfrm>
          <a:prstGeom prst="rect">
            <a:avLst/>
          </a:prstGeom>
          <a:ln w="0">
            <a:noFill/>
          </a:ln>
        </p:spPr>
      </p:pic>
      <p:pic>
        <p:nvPicPr>
          <p:cNvPr id="2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560" cy="513720"/>
          </a:xfrm>
          <a:prstGeom prst="rect">
            <a:avLst/>
          </a:prstGeom>
          <a:ln w="0">
            <a:noFill/>
          </a:ln>
        </p:spPr>
      </p:pic>
      <p:sp>
        <p:nvSpPr>
          <p:cNvPr id="281" name="CustomShape 4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CustomShape 5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30E3671E-FDAE-42D2-9669-96F712F7AA33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0" y="6642720"/>
            <a:ext cx="121816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DejaVu Sans"/>
            </a:endParaRPr>
          </a:p>
        </p:txBody>
      </p:sp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DejaVu Sans"/>
              </a:rPr>
              <a:t>Click to edit the title text format</a:t>
            </a:r>
            <a:endParaRPr b="0" lang="en-US" sz="4400" spc="-1" strike="noStrike">
              <a:latin typeface="DejaVu Sans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DejaVu Sans"/>
              </a:rPr>
              <a:t>Click to edit the outline text format</a:t>
            </a:r>
            <a:endParaRPr b="0" lang="en-US" sz="3200" spc="-1" strike="noStrike">
              <a:latin typeface="DejaVu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DejaVu Sans"/>
              </a:rPr>
              <a:t>Second Outline Level</a:t>
            </a:r>
            <a:endParaRPr b="0" lang="en-US" sz="2800" spc="-1" strike="noStrike">
              <a:latin typeface="DejaVu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DejaVu Sans"/>
              </a:rPr>
              <a:t>Third Outline Level</a:t>
            </a:r>
            <a:endParaRPr b="0" lang="en-US" sz="2400" spc="-1" strike="noStrike">
              <a:latin typeface="DejaVu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DejaVu Sans"/>
              </a:rPr>
              <a:t>Fourth Outline Level</a:t>
            </a:r>
            <a:endParaRPr b="0" lang="en-US" sz="2000" spc="-1" strike="noStrike">
              <a:latin typeface="DejaVu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Fifth Outline Level</a:t>
            </a:r>
            <a:endParaRPr b="0" lang="en-US" sz="2000" spc="-1" strike="noStrike">
              <a:latin typeface="DejaVu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Sixth Outline Level</a:t>
            </a:r>
            <a:endParaRPr b="0" lang="en-US" sz="2000" spc="-1" strike="noStrike">
              <a:latin typeface="DejaVu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Seventh Outline Level</a:t>
            </a:r>
            <a:endParaRPr b="0" lang="en-US" sz="2000" spc="-1" strike="noStrike"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11444760" y="0"/>
            <a:ext cx="722520" cy="6831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3" name="CustomShape 2"/>
          <p:cNvSpPr/>
          <p:nvPr/>
        </p:nvSpPr>
        <p:spPr>
          <a:xfrm>
            <a:off x="11438640" y="6453360"/>
            <a:ext cx="739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F8BC6AED-9546-4DEF-B7EE-46C121F6D43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912240" y="1268280"/>
            <a:ext cx="9189360" cy="34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3360" cy="543240"/>
          </a:xfrm>
          <a:prstGeom prst="rect">
            <a:avLst/>
          </a:prstGeom>
          <a:ln w="0">
            <a:noFill/>
          </a:ln>
        </p:spPr>
      </p:pic>
      <p:pic>
        <p:nvPicPr>
          <p:cNvPr id="3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200" cy="495360"/>
          </a:xfrm>
          <a:prstGeom prst="rect">
            <a:avLst/>
          </a:prstGeom>
          <a:ln w="0">
            <a:noFill/>
          </a:ln>
        </p:spPr>
      </p:pic>
      <p:sp>
        <p:nvSpPr>
          <p:cNvPr id="327" name="CustomShape 4"/>
          <p:cNvSpPr/>
          <p:nvPr/>
        </p:nvSpPr>
        <p:spPr>
          <a:xfrm>
            <a:off x="912240" y="1268280"/>
            <a:ext cx="9189360" cy="34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8" name="CustomShape 5"/>
          <p:cNvSpPr/>
          <p:nvPr/>
        </p:nvSpPr>
        <p:spPr>
          <a:xfrm>
            <a:off x="11444760" y="0"/>
            <a:ext cx="722520" cy="6831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CustomShape 6"/>
          <p:cNvSpPr/>
          <p:nvPr/>
        </p:nvSpPr>
        <p:spPr>
          <a:xfrm>
            <a:off x="0" y="6642720"/>
            <a:ext cx="12165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US" sz="800" spc="-1" strike="noStrike">
              <a:latin typeface="DejaVu Sans"/>
            </a:endParaRPr>
          </a:p>
        </p:txBody>
      </p:sp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DejaVu Sans"/>
              </a:rPr>
              <a:t>Click to edit the title text format</a:t>
            </a:r>
            <a:endParaRPr b="0" lang="en-US" sz="4400" spc="-1" strike="noStrike">
              <a:latin typeface="DejaVu Sans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DejaVu Sans"/>
              </a:rPr>
              <a:t>Click to edit the outline text format</a:t>
            </a:r>
            <a:endParaRPr b="0" lang="en-US" sz="3200" spc="-1" strike="noStrike">
              <a:latin typeface="DejaVu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DejaVu Sans"/>
              </a:rPr>
              <a:t>Second Outline Level</a:t>
            </a:r>
            <a:endParaRPr b="0" lang="en-US" sz="2800" spc="-1" strike="noStrike">
              <a:latin typeface="DejaVu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DejaVu Sans"/>
              </a:rPr>
              <a:t>Third Outline Level</a:t>
            </a:r>
            <a:endParaRPr b="0" lang="en-US" sz="2400" spc="-1" strike="noStrike">
              <a:latin typeface="DejaVu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DejaVu Sans"/>
              </a:rPr>
              <a:t>Fourth Outline Level</a:t>
            </a:r>
            <a:endParaRPr b="0" lang="en-US" sz="2000" spc="-1" strike="noStrike">
              <a:latin typeface="DejaVu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Fifth Outline Level</a:t>
            </a:r>
            <a:endParaRPr b="0" lang="en-US" sz="2000" spc="-1" strike="noStrike">
              <a:latin typeface="DejaVu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Sixth Outline Level</a:t>
            </a:r>
            <a:endParaRPr b="0" lang="en-US" sz="2000" spc="-1" strike="noStrike">
              <a:latin typeface="DejaVu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Seventh Outline Level</a:t>
            </a:r>
            <a:endParaRPr b="0" lang="en-US" sz="2000" spc="-1" strike="noStrike"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11444760" y="0"/>
            <a:ext cx="741600" cy="6850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CustomShape 2"/>
          <p:cNvSpPr/>
          <p:nvPr/>
        </p:nvSpPr>
        <p:spPr>
          <a:xfrm>
            <a:off x="11438640" y="6453360"/>
            <a:ext cx="758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17DBEA54-ACB8-4BD2-95AD-C9F76A8BD507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370" name="CustomShape 3"/>
          <p:cNvSpPr/>
          <p:nvPr/>
        </p:nvSpPr>
        <p:spPr>
          <a:xfrm>
            <a:off x="912240" y="1268280"/>
            <a:ext cx="9208440" cy="36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2440" cy="562320"/>
          </a:xfrm>
          <a:prstGeom prst="rect">
            <a:avLst/>
          </a:prstGeom>
          <a:ln w="0">
            <a:noFill/>
          </a:ln>
        </p:spPr>
      </p:pic>
      <p:pic>
        <p:nvPicPr>
          <p:cNvPr id="37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8280" cy="514440"/>
          </a:xfrm>
          <a:prstGeom prst="rect">
            <a:avLst/>
          </a:prstGeom>
          <a:ln w="0">
            <a:noFill/>
          </a:ln>
        </p:spPr>
      </p:pic>
      <p:sp>
        <p:nvSpPr>
          <p:cNvPr id="373" name="CustomShape 4"/>
          <p:cNvSpPr/>
          <p:nvPr/>
        </p:nvSpPr>
        <p:spPr>
          <a:xfrm>
            <a:off x="11444760" y="0"/>
            <a:ext cx="741600" cy="6850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4" name="CustomShape 5"/>
          <p:cNvSpPr/>
          <p:nvPr/>
        </p:nvSpPr>
        <p:spPr>
          <a:xfrm>
            <a:off x="11438640" y="6453360"/>
            <a:ext cx="758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fld id="{073ED2A9-E403-43D9-9888-0272D8A240CD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DejaVu Sans"/>
            </a:endParaRPr>
          </a:p>
        </p:txBody>
      </p:sp>
      <p:sp>
        <p:nvSpPr>
          <p:cNvPr id="375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DejaVu Sans"/>
            </a:endParaRPr>
          </a:p>
        </p:txBody>
      </p:sp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DejaVu Sans"/>
              </a:rPr>
              <a:t>Click to edit the title text format</a:t>
            </a:r>
            <a:endParaRPr b="0" lang="en-US" sz="4400" spc="-1" strike="noStrike">
              <a:latin typeface="DejaVu Sans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DejaVu Sans"/>
              </a:rPr>
              <a:t>Click to edit the outline text format</a:t>
            </a:r>
            <a:endParaRPr b="0" lang="en-US" sz="3200" spc="-1" strike="noStrike">
              <a:latin typeface="DejaVu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DejaVu Sans"/>
              </a:rPr>
              <a:t>Second Outline Level</a:t>
            </a:r>
            <a:endParaRPr b="0" lang="en-US" sz="2800" spc="-1" strike="noStrike">
              <a:latin typeface="DejaVu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DejaVu Sans"/>
              </a:rPr>
              <a:t>Third Outline Level</a:t>
            </a:r>
            <a:endParaRPr b="0" lang="en-US" sz="2400" spc="-1" strike="noStrike">
              <a:latin typeface="DejaVu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DejaVu Sans"/>
              </a:rPr>
              <a:t>Fourth Outline Level</a:t>
            </a:r>
            <a:endParaRPr b="0" lang="en-US" sz="2000" spc="-1" strike="noStrike">
              <a:latin typeface="DejaVu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Fifth Outline Level</a:t>
            </a:r>
            <a:endParaRPr b="0" lang="en-US" sz="2000" spc="-1" strike="noStrike">
              <a:latin typeface="DejaVu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Sixth Outline Level</a:t>
            </a:r>
            <a:endParaRPr b="0" lang="en-US" sz="2000" spc="-1" strike="noStrike">
              <a:latin typeface="DejaVu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Seventh Outline Level</a:t>
            </a:r>
            <a:endParaRPr b="0" lang="en-US" sz="2000" spc="-1" strike="noStrike"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Carbon_emission_trading" TargetMode="External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deed.en" TargetMode="External"/><Relationship Id="rId2" Type="http://schemas.openxmlformats.org/officeDocument/2006/relationships/image" Target="../media/image21.png"/><Relationship Id="rId3" Type="http://schemas.openxmlformats.org/officeDocument/2006/relationships/hyperlink" Target="https://en.wikipedia.org/wiki/European_Union_Emissions_Trading_System" TargetMode="External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Emerging-Technologies-for-the-Circular-Economy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deed.en" TargetMode="External"/><Relationship Id="rId2" Type="http://schemas.openxmlformats.org/officeDocument/2006/relationships/image" Target="../media/image22.png"/><Relationship Id="rId3" Type="http://schemas.openxmlformats.org/officeDocument/2006/relationships/hyperlink" Target="https://doi.org/10.3390/su13042106" TargetMode="External"/><Relationship Id="rId4" Type="http://schemas.openxmlformats.org/officeDocument/2006/relationships/hyperlink" Target="https://en.wikipedia.org/wiki/European_Union_Emissions_Trading_System" TargetMode="External"/><Relationship Id="rId5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hyperlink" Target="https://doi.org/10.3390/su13042106" TargetMode="External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hyperlink" Target="https://doi.org/10.3390/su13042106" TargetMode="External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hyperlink" Target="https://doi.org/10.3390/su13042106" TargetMode="External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MOTgGyBK_EA" TargetMode="External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6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6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s://webconf.tu-clausthal.de/b/ben-fzr-smz-2mj" TargetMode="External"/><Relationship Id="rId2" Type="http://schemas.openxmlformats.org/officeDocument/2006/relationships/slideLayout" Target="../slideLayouts/slideLayout2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6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hyperlink" Target="https://www.hyperledger.org/wp-content/uploads/2019/02/Hyperledger_CaseStudy_Walmart_Printable_V4.pdf" TargetMode="External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www.sciencedirect.com/science/article/pii/S0921344920302354?via%3Dihub" TargetMode="External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1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hyperlink" Target="https://jbba.scholasticahq.com/article/3712.pdf" TargetMode="External"/><Relationship Id="rId2" Type="http://schemas.openxmlformats.org/officeDocument/2006/relationships/hyperlink" Target="https://www.hyperledger.org/wp-content/uploads/2019/02/Hyperledger_CaseStudy_Walmart_Printable_V4.pdf" TargetMode="External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ustomShape 1"/>
          <p:cNvSpPr/>
          <p:nvPr/>
        </p:nvSpPr>
        <p:spPr>
          <a:xfrm>
            <a:off x="527400" y="1412640"/>
            <a:ext cx="10361520" cy="114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Emerging Technologies for the Circular Economy</a:t>
            </a:r>
            <a:endParaRPr b="0" lang="en-US" sz="3200" spc="-1" strike="noStrike">
              <a:latin typeface="DejaVu Sans"/>
            </a:endParaRPr>
          </a:p>
        </p:txBody>
      </p:sp>
      <p:sp>
        <p:nvSpPr>
          <p:cNvPr id="415" name="CustomShape 2"/>
          <p:cNvSpPr/>
          <p:nvPr/>
        </p:nvSpPr>
        <p:spPr>
          <a:xfrm>
            <a:off x="527400" y="2852640"/>
            <a:ext cx="10361520" cy="236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11: Blockchains and Sustainability</a:t>
            </a:r>
            <a:endParaRPr b="0" lang="en-US" sz="24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endParaRPr b="0" lang="en-US" sz="24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buNone/>
              <a:tabLst>
                <a:tab algn="l" pos="0"/>
              </a:tabLst>
            </a:pPr>
            <a:endParaRPr b="0" lang="en-US" sz="24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buNone/>
              <a:tabLst>
                <a:tab algn="l" pos="0"/>
              </a:tabLst>
            </a:pPr>
            <a:endParaRPr b="0" lang="en-US" sz="24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 (Clausthal)</a:t>
            </a:r>
            <a:endParaRPr b="0" lang="en-US" sz="16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Arne Bochem (Göttingen)</a:t>
            </a:r>
            <a:endParaRPr b="0" lang="en-US" sz="16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 (Clausthal)</a:t>
            </a:r>
            <a:endParaRPr b="0" lang="en-US" sz="16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CustomShape 1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Two main perspectives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39" name="CustomShape 3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of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</a:t>
            </a: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2600" spc="-1" strike="noStrike">
                <a:solidFill>
                  <a:srgbClr val="000000"/>
                </a:solidFill>
                <a:latin typeface="DejaVu Sans"/>
                <a:ea typeface="DejaVu Sans"/>
              </a:rPr>
              <a:t>VS</a:t>
            </a:r>
            <a:endParaRPr b="0" lang="en-US" sz="26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</a:t>
            </a:r>
            <a:endParaRPr b="0" lang="en-US" sz="18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CustomShape 4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of Blockchains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41" name="CustomShape 6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PoW Blockchains suffer from energy inefficiency issues → they may not be the best way to achieve decentralized concensus.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PoW is not the be-all and end-all of blockchains.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know there are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better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consensus mechanisms.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42" name="CustomShape 7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Quick Recap/Takeaway of Dr. Gallersdörfer’s Talk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CustomShape 5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of Blockchains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44" name="CustomShape 8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utility of blockchains in solving issues and making the world more sustainable, far overweighs the disadvantages of early concensus mechanisms.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models are designed to decouple resource consumption and economic growth.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45" name="CustomShape 9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Decoupling R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esource Consumption 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and 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otential Utility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CustomShape 89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of Blockchains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47" name="CustomShape 90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utility of blockchains in solving issues and making the world more sustainable, far overweighs the potential disadvantages of early concensus mechanisms.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models are designed to decouple resource consumption and economic growth.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this lecture, we decouple resource consumption of blockchains and their potential utilty towards sustainabilty.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48" name="CustomShape 125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Decoupling R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esource Consumption 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and 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otential Utility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CustomShape 10"/>
          <p:cNvSpPr/>
          <p:nvPr/>
        </p:nvSpPr>
        <p:spPr>
          <a:xfrm>
            <a:off x="335520" y="4406760"/>
            <a:ext cx="10745640" cy="13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BLOCKCHAINS </a:t>
            </a:r>
            <a:r>
              <a:rPr b="1" i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FOR</a:t>
            </a: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 SUSTAINABILITY</a:t>
            </a:r>
            <a:endParaRPr b="0" lang="en-US" sz="3000" spc="-1" strike="noStrike">
              <a:latin typeface="DejaVu Sans"/>
            </a:endParaRPr>
          </a:p>
        </p:txBody>
      </p:sp>
      <p:sp>
        <p:nvSpPr>
          <p:cNvPr id="450" name="CustomShape 11"/>
          <p:cNvSpPr/>
          <p:nvPr/>
        </p:nvSpPr>
        <p:spPr>
          <a:xfrm>
            <a:off x="335520" y="2906640"/>
            <a:ext cx="10745640" cy="14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CustomShape 12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52" name="CustomShape 13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of the following properties of Blockchains would you value the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when it comes to the potential utility for “making the world more sustainable / the economy more circular” ?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Verifiability / Traceability / Transparency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Decentralizing aspects (concensus)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Security (e.g., preventing double-spending)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(Psuedo-) Anonymity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53" name="CustomShape 14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Question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CustomShape 15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55" name="CustomShape 16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Emmissions Trading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56" name="CustomShape 17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CustomShape 24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58" name="CustomShape 25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59" name="CustomShape 28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CustomShape 29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61" name="CustomShape 30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Quick Introduction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462" name="CustomShape 31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 approach to limit climate change by creating a market with limited allowances for emissions. (Cap and Trade)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Regulators set a quantitative total limit on the emissions produced by participating polluters (e.g., oil companies).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polluter having more emissions than their assigned quota MUST purchase the right to emit more.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polluter emitting fewer emissions than their assigned quota CAN sell their remainder to other polluters.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One of the most common policy adopted by countries to meet their pledges under the Paris Agreement.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63" name="CustomShape 129"/>
          <p:cNvSpPr/>
          <p:nvPr/>
        </p:nvSpPr>
        <p:spPr>
          <a:xfrm>
            <a:off x="263520" y="6411600"/>
            <a:ext cx="64688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https://en.wikipedia.org/wiki/Carbon_emission_trading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CustomShape 130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65" name="CustomShape 131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466" name="CustomShape 132"/>
          <p:cNvSpPr/>
          <p:nvPr/>
        </p:nvSpPr>
        <p:spPr>
          <a:xfrm>
            <a:off x="335520" y="1268640"/>
            <a:ext cx="583596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EU’s Emissions Trading System (EU-ETS):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Currently covers ~45% of the EU’s emissions.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Includes power producers, aviation industry and manufacturing.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EU Commission proposed to include maritime emissions into the ETS in 2020.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67" name="CustomShape 133"/>
          <p:cNvSpPr/>
          <p:nvPr/>
        </p:nvSpPr>
        <p:spPr>
          <a:xfrm>
            <a:off x="263520" y="6411600"/>
            <a:ext cx="64688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“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EUA prices in the EU-ETS until 2021-10” authored by Allavion is licensed under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 International</a:t>
            </a:r>
            <a:endParaRPr b="0" lang="en-US" sz="900" spc="-1" strike="noStrike">
              <a:latin typeface="DejaVu Sans"/>
            </a:endParaRPr>
          </a:p>
        </p:txBody>
      </p:sp>
      <p:pic>
        <p:nvPicPr>
          <p:cNvPr id="468" name="" descr=""/>
          <p:cNvPicPr/>
          <p:nvPr/>
        </p:nvPicPr>
        <p:blipFill>
          <a:blip r:embed="rId2"/>
          <a:stretch/>
        </p:blipFill>
        <p:spPr>
          <a:xfrm>
            <a:off x="6050880" y="1860120"/>
            <a:ext cx="5581080" cy="3625560"/>
          </a:xfrm>
          <a:prstGeom prst="rect">
            <a:avLst/>
          </a:prstGeom>
          <a:ln w="0">
            <a:noFill/>
          </a:ln>
        </p:spPr>
      </p:pic>
      <p:sp>
        <p:nvSpPr>
          <p:cNvPr id="469" name="CustomShape 134"/>
          <p:cNvSpPr/>
          <p:nvPr/>
        </p:nvSpPr>
        <p:spPr>
          <a:xfrm>
            <a:off x="263520" y="6195600"/>
            <a:ext cx="64688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https://en.wikipedia.org/wiki/European_Union_Emissions_Trading_System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CustomShape 1"/>
          <p:cNvSpPr/>
          <p:nvPr/>
        </p:nvSpPr>
        <p:spPr>
          <a:xfrm>
            <a:off x="335520" y="764640"/>
            <a:ext cx="10735560" cy="48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17" name="CustomShape 2"/>
          <p:cNvSpPr/>
          <p:nvPr/>
        </p:nvSpPr>
        <p:spPr>
          <a:xfrm>
            <a:off x="335520" y="1268280"/>
            <a:ext cx="10735560" cy="502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DejaVu Sans"/>
            </a:endParaRPr>
          </a:p>
          <a:p>
            <a:pPr marL="195120" indent="-183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marL="195120" indent="-183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26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71" name="CustomShape 127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EU-ETS: Problems and Criticisms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472" name="CustomShape 128"/>
          <p:cNvSpPr/>
          <p:nvPr/>
        </p:nvSpPr>
        <p:spPr>
          <a:xfrm>
            <a:off x="335520" y="1268640"/>
            <a:ext cx="583596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about the remaining ~55%?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At least 10 differrent types of fraudulent activities are possible: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Double counting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Exploitation of weak regulations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Tax fraud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Oversupply of emissions allowances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73" name="CustomShape 135"/>
          <p:cNvSpPr/>
          <p:nvPr/>
        </p:nvSpPr>
        <p:spPr>
          <a:xfrm>
            <a:off x="263520" y="6519600"/>
            <a:ext cx="64688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“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EUA prices in the EU-ETS until 2021-10” authored by Allavion is licensed under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 International</a:t>
            </a:r>
            <a:endParaRPr b="0" lang="en-US" sz="900" spc="-1" strike="noStrike">
              <a:latin typeface="DejaVu Sans"/>
            </a:endParaRPr>
          </a:p>
        </p:txBody>
      </p:sp>
      <p:pic>
        <p:nvPicPr>
          <p:cNvPr id="474" name="" descr=""/>
          <p:cNvPicPr/>
          <p:nvPr/>
        </p:nvPicPr>
        <p:blipFill>
          <a:blip r:embed="rId2"/>
          <a:stretch/>
        </p:blipFill>
        <p:spPr>
          <a:xfrm>
            <a:off x="6050880" y="1860120"/>
            <a:ext cx="5581080" cy="3625560"/>
          </a:xfrm>
          <a:prstGeom prst="rect">
            <a:avLst/>
          </a:prstGeom>
          <a:ln w="0">
            <a:noFill/>
          </a:ln>
        </p:spPr>
      </p:pic>
      <p:sp>
        <p:nvSpPr>
          <p:cNvPr id="475" name="CustomShape 136"/>
          <p:cNvSpPr/>
          <p:nvPr/>
        </p:nvSpPr>
        <p:spPr>
          <a:xfrm>
            <a:off x="263520" y="6195600"/>
            <a:ext cx="1116576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DejaVu Sans"/>
            </a:endParaRPr>
          </a:p>
        </p:txBody>
      </p:sp>
      <p:sp>
        <p:nvSpPr>
          <p:cNvPr id="476" name="CustomShape 137"/>
          <p:cNvSpPr/>
          <p:nvPr/>
        </p:nvSpPr>
        <p:spPr>
          <a:xfrm>
            <a:off x="263520" y="5979600"/>
            <a:ext cx="64688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https://en.wikipedia.org/wiki/European_Union_Emissions_Trading_System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CustomShape 32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78" name="CustomShape 33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 on a Blockchain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479" name="CustomShape 138"/>
          <p:cNvSpPr/>
          <p:nvPr/>
        </p:nvSpPr>
        <p:spPr>
          <a:xfrm>
            <a:off x="263520" y="6339600"/>
            <a:ext cx="1116576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DejaVu Sans"/>
            </a:endParaRPr>
          </a:p>
        </p:txBody>
      </p:sp>
      <p:sp>
        <p:nvSpPr>
          <p:cNvPr id="480" name="CustomShape 139"/>
          <p:cNvSpPr/>
          <p:nvPr/>
        </p:nvSpPr>
        <p:spPr>
          <a:xfrm>
            <a:off x="335520" y="1268640"/>
            <a:ext cx="560736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A conceptual idea for digitizing the EU-ETS in a decentralized and transparent way.</a:t>
            </a:r>
            <a:endParaRPr b="0" lang="en-US" sz="16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Installation holders (trading participants) use Decentralized Identifiers (DIDs) as an anchor to their identity.</a:t>
            </a:r>
            <a:endParaRPr b="0" lang="en-US" sz="16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Regulatory autorities assign allowances to the partners in the form of a digital certificate (Verifiable Credentials), which serve as the emissions certificate.</a:t>
            </a:r>
            <a:endParaRPr b="0" lang="en-US" sz="16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Installation holders have a unique wallet that represents their DID, emission credits, and auditable transaction history.</a:t>
            </a:r>
            <a:endParaRPr b="0" lang="en-US" sz="16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 connected </a:t>
            </a:r>
            <a:r>
              <a:rPr b="0" i="1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meters,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further automate tracking of verified emissions.</a:t>
            </a:r>
            <a:endParaRPr b="0" lang="en-US" sz="1600" spc="-1" strike="noStrike">
              <a:latin typeface="DejaVu Sans"/>
            </a:endParaRPr>
          </a:p>
        </p:txBody>
      </p:sp>
      <p:pic>
        <p:nvPicPr>
          <p:cNvPr id="481" name="" descr=""/>
          <p:cNvPicPr/>
          <p:nvPr/>
        </p:nvPicPr>
        <p:blipFill>
          <a:blip r:embed="rId2"/>
          <a:stretch/>
        </p:blipFill>
        <p:spPr>
          <a:xfrm>
            <a:off x="5540760" y="2286000"/>
            <a:ext cx="5527440" cy="3131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CustomShape 140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83" name="CustomShape 141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 on a Blockchain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484" name="CustomShape 142"/>
          <p:cNvSpPr/>
          <p:nvPr/>
        </p:nvSpPr>
        <p:spPr>
          <a:xfrm>
            <a:off x="335520" y="1268640"/>
            <a:ext cx="491976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CustomShape 143"/>
          <p:cNvSpPr/>
          <p:nvPr/>
        </p:nvSpPr>
        <p:spPr>
          <a:xfrm>
            <a:off x="263520" y="6339600"/>
            <a:ext cx="1116576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DejaVu Sans"/>
            </a:endParaRPr>
          </a:p>
        </p:txBody>
      </p:sp>
      <p:sp>
        <p:nvSpPr>
          <p:cNvPr id="486" name="CustomShape 144"/>
          <p:cNvSpPr/>
          <p:nvPr/>
        </p:nvSpPr>
        <p:spPr>
          <a:xfrm>
            <a:off x="335520" y="1268640"/>
            <a:ext cx="537948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Advantages: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Double counting would be reduced due to more secure unique identification and trade tracking.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With wallet information, each trade can be traced back to the original holder.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Real-time energy data can influence allocation policies in a more efficient way.</a:t>
            </a:r>
            <a:endParaRPr b="0" lang="en-US" sz="1800" spc="-1" strike="noStrike">
              <a:latin typeface="DejaVu Sans"/>
            </a:endParaRPr>
          </a:p>
        </p:txBody>
      </p:sp>
      <p:pic>
        <p:nvPicPr>
          <p:cNvPr id="487" name="" descr=""/>
          <p:cNvPicPr/>
          <p:nvPr/>
        </p:nvPicPr>
        <p:blipFill>
          <a:blip r:embed="rId2"/>
          <a:stretch/>
        </p:blipFill>
        <p:spPr>
          <a:xfrm>
            <a:off x="5540760" y="2286360"/>
            <a:ext cx="5527440" cy="3131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ustomShape 187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89" name="CustomShape 188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 on a Blockchain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490" name="CustomShape 189"/>
          <p:cNvSpPr/>
          <p:nvPr/>
        </p:nvSpPr>
        <p:spPr>
          <a:xfrm>
            <a:off x="335520" y="1268640"/>
            <a:ext cx="491976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91" name="CustomShape 190"/>
          <p:cNvSpPr/>
          <p:nvPr/>
        </p:nvSpPr>
        <p:spPr>
          <a:xfrm>
            <a:off x="263520" y="6339600"/>
            <a:ext cx="1116576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DejaVu Sans"/>
            </a:endParaRPr>
          </a:p>
        </p:txBody>
      </p:sp>
      <p:sp>
        <p:nvSpPr>
          <p:cNvPr id="492" name="CustomShape 191"/>
          <p:cNvSpPr/>
          <p:nvPr/>
        </p:nvSpPr>
        <p:spPr>
          <a:xfrm>
            <a:off x="335520" y="1268640"/>
            <a:ext cx="537948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6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Disadvantages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very generalized framework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Does not address all types of fraudulent activities.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Does not fix the ~55% of emissions that are not traded in the system.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Adoption of digitization through blockchains regarding traceability and transaparency is still a general issue.</a:t>
            </a:r>
            <a:endParaRPr b="0" lang="en-US" sz="1800" spc="-1" strike="noStrike">
              <a:latin typeface="DejaVu Sans"/>
            </a:endParaRPr>
          </a:p>
        </p:txBody>
      </p:sp>
      <p:pic>
        <p:nvPicPr>
          <p:cNvPr id="493" name="" descr=""/>
          <p:cNvPicPr/>
          <p:nvPr/>
        </p:nvPicPr>
        <p:blipFill>
          <a:blip r:embed="rId2"/>
          <a:stretch/>
        </p:blipFill>
        <p:spPr>
          <a:xfrm>
            <a:off x="5540760" y="2286360"/>
            <a:ext cx="5527440" cy="3131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CustomShape 35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95" name="CustomShape 37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96" name="CustomShape 36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CustomShape 23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98" name="CustomShape 26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Example: NRGCoin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499" name="CustomShape 27"/>
          <p:cNvSpPr/>
          <p:nvPr/>
        </p:nvSpPr>
        <p:spPr>
          <a:xfrm>
            <a:off x="335520" y="1268640"/>
            <a:ext cx="560664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Incentivization of production and consumption of locally sourced renewable energy using a blockchain.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protocol converts locally produced renewable energy to NRGCoins. (1 kWh = 1 NRGCoin)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NRGCoin can be exchanged for standard currencies at any time (€, $, …).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Producers do not rely on batteries, but continuously feed energy into the grid.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Payment (NRGCoin) is received based on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actual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usage, as consumption is monitored in real-time.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00" name="CustomShape 192"/>
          <p:cNvSpPr/>
          <p:nvPr/>
        </p:nvSpPr>
        <p:spPr>
          <a:xfrm>
            <a:off x="263520" y="6195600"/>
            <a:ext cx="111657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Mihaylov M, Jurado S, Avellana N, Van Moffaert K, de Abril IM, Nowé A. NRGcoin: Virtual currency for trading of renewable energy in smart grids. In 11th International conference on the European energy market (EEM14) 2014 May 28 (pp. 1-6). IEEE.</a:t>
            </a:r>
            <a:endParaRPr b="0" lang="en-US" sz="900" spc="-1" strike="noStrike">
              <a:latin typeface="DejaVu Sans"/>
            </a:endParaRPr>
          </a:p>
        </p:txBody>
      </p:sp>
      <p:sp>
        <p:nvSpPr>
          <p:cNvPr id="501" name=""/>
          <p:cNvSpPr/>
          <p:nvPr/>
        </p:nvSpPr>
        <p:spPr>
          <a:xfrm>
            <a:off x="630000" y="5816160"/>
            <a:ext cx="6027480" cy="35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Video</a:t>
            </a:r>
            <a:endParaRPr b="0" lang="en-US" sz="1800" spc="-1" strike="noStrike">
              <a:latin typeface="DejaVu Sans"/>
            </a:endParaRPr>
          </a:p>
        </p:txBody>
      </p:sp>
      <p:pic>
        <p:nvPicPr>
          <p:cNvPr id="502" name="" descr=""/>
          <p:cNvPicPr/>
          <p:nvPr/>
        </p:nvPicPr>
        <p:blipFill>
          <a:blip r:embed="rId2"/>
          <a:stretch/>
        </p:blipFill>
        <p:spPr>
          <a:xfrm>
            <a:off x="5972400" y="1143360"/>
            <a:ext cx="5229000" cy="4800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CustomShape 145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04" name="CustomShape 146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Example: NRGCoin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05" name="CustomShape 147"/>
          <p:cNvSpPr/>
          <p:nvPr/>
        </p:nvSpPr>
        <p:spPr>
          <a:xfrm>
            <a:off x="335520" y="1268640"/>
            <a:ext cx="560664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Advantages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Owning NRGCoin serves as a right to receive an equivalent quantity of energy in the future, independent of the NRGCoin market value. → increases prosumer’s revenue without the need for batteries. (Although batteries would also increase their profits)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Unlike Bitcoin, which is mined through energy expenditure, NRGCoin is generated by injecting useful renewable energy to the grid.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06" name="CustomShape 193"/>
          <p:cNvSpPr/>
          <p:nvPr/>
        </p:nvSpPr>
        <p:spPr>
          <a:xfrm>
            <a:off x="263520" y="6195600"/>
            <a:ext cx="111657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Mihaylov M, Jurado S, Avellana N, Van Moffaert K, de Abril IM, Nowé A. NRGcoin: Virtual currency for trading of renewable energy in smart grids. In 11th International conference on the European energy market (EEM14) 2014 May 28 (pp. 1-6). IEEE.</a:t>
            </a:r>
            <a:endParaRPr b="0" lang="en-US" sz="900" spc="-1" strike="noStrike">
              <a:latin typeface="DejaVu Sans"/>
            </a:endParaRPr>
          </a:p>
        </p:txBody>
      </p:sp>
      <p:pic>
        <p:nvPicPr>
          <p:cNvPr id="507" name="" descr=""/>
          <p:cNvPicPr/>
          <p:nvPr/>
        </p:nvPicPr>
        <p:blipFill>
          <a:blip r:embed="rId1"/>
          <a:stretch/>
        </p:blipFill>
        <p:spPr>
          <a:xfrm>
            <a:off x="5972760" y="1143360"/>
            <a:ext cx="5229000" cy="4800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CustomShape 38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09" name="CustomShape 40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10" name="CustomShape 39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CustomShape 148"/>
          <p:cNvSpPr/>
          <p:nvPr/>
        </p:nvSpPr>
        <p:spPr>
          <a:xfrm>
            <a:off x="335520" y="764640"/>
            <a:ext cx="10744920" cy="49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endParaRPr b="0" lang="en-US" sz="2400" spc="-1" strike="noStrike">
              <a:latin typeface="DejaVu Sans"/>
            </a:endParaRPr>
          </a:p>
        </p:txBody>
      </p:sp>
      <p:sp>
        <p:nvSpPr>
          <p:cNvPr id="512" name="CustomShape 149"/>
          <p:cNvSpPr/>
          <p:nvPr/>
        </p:nvSpPr>
        <p:spPr>
          <a:xfrm>
            <a:off x="335520" y="1268640"/>
            <a:ext cx="5591880" cy="50324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11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1800" spc="-1" strike="noStrike">
              <a:latin typeface="DejaVu Sans"/>
            </a:endParaRPr>
          </a:p>
          <a:p>
            <a:pPr marL="195120" indent="-1911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Transportation-as-a-Service</a:t>
            </a:r>
            <a:endParaRPr b="0" lang="en-US" sz="1800" spc="-1" strike="noStrike">
              <a:latin typeface="DejaVu Sans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</p:txBody>
      </p:sp>
      <p:pic>
        <p:nvPicPr>
          <p:cNvPr id="513" name="" descr=""/>
          <p:cNvPicPr/>
          <p:nvPr/>
        </p:nvPicPr>
        <p:blipFill>
          <a:blip r:embed="rId1"/>
          <a:stretch/>
        </p:blipFill>
        <p:spPr>
          <a:xfrm>
            <a:off x="5943600" y="2103120"/>
            <a:ext cx="4565160" cy="3650760"/>
          </a:xfrm>
          <a:prstGeom prst="rect">
            <a:avLst/>
          </a:prstGeom>
          <a:ln w="0">
            <a:noFill/>
          </a:ln>
        </p:spPr>
      </p:pic>
      <p:sp>
        <p:nvSpPr>
          <p:cNvPr id="514" name="CustomShape 158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CustomShape 151"/>
          <p:cNvSpPr/>
          <p:nvPr/>
        </p:nvSpPr>
        <p:spPr>
          <a:xfrm>
            <a:off x="348120" y="1268280"/>
            <a:ext cx="5591880" cy="50324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11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Machine-to-Machine (M2M)</a:t>
            </a:r>
            <a:endParaRPr b="0" lang="en-US" sz="1800" spc="-1" strike="noStrike">
              <a:latin typeface="DejaVu Sans"/>
            </a:endParaRPr>
          </a:p>
          <a:p>
            <a:pPr marL="195120" indent="-1911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Road space negotiations</a:t>
            </a:r>
            <a:endParaRPr b="0" lang="en-US" sz="1800" spc="-1" strike="noStrike">
              <a:latin typeface="DejaVu Sans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</p:txBody>
      </p:sp>
      <p:pic>
        <p:nvPicPr>
          <p:cNvPr id="516" name="" descr=""/>
          <p:cNvPicPr/>
          <p:nvPr/>
        </p:nvPicPr>
        <p:blipFill>
          <a:blip r:embed="rId1"/>
          <a:stretch/>
        </p:blipFill>
        <p:spPr>
          <a:xfrm>
            <a:off x="5943600" y="2103120"/>
            <a:ext cx="4565160" cy="3650760"/>
          </a:xfrm>
          <a:prstGeom prst="rect">
            <a:avLst/>
          </a:prstGeom>
          <a:ln w="0">
            <a:noFill/>
          </a:ln>
        </p:spPr>
      </p:pic>
      <p:sp>
        <p:nvSpPr>
          <p:cNvPr id="517" name="CustomShape 150"/>
          <p:cNvSpPr/>
          <p:nvPr/>
        </p:nvSpPr>
        <p:spPr>
          <a:xfrm>
            <a:off x="335520" y="764640"/>
            <a:ext cx="10744920" cy="49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endParaRPr b="0" lang="en-US" sz="2400" spc="-1" strike="noStrike">
              <a:latin typeface="DejaVu Sans"/>
            </a:endParaRPr>
          </a:p>
        </p:txBody>
      </p:sp>
      <p:sp>
        <p:nvSpPr>
          <p:cNvPr id="518" name="CustomShape 159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CustomShape 44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19" name="CustomShape 45"/>
          <p:cNvSpPr/>
          <p:nvPr/>
        </p:nvSpPr>
        <p:spPr>
          <a:xfrm>
            <a:off x="335520" y="126864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There will be a pre-exam Q&amp;A session before the exam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Where: BBB → ETCE Q&amp;A Room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When: 29.07.22 - 14:00 - 15:30  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20" name="CustomShape 46"/>
          <p:cNvSpPr/>
          <p:nvPr/>
        </p:nvSpPr>
        <p:spPr>
          <a:xfrm>
            <a:off x="428400" y="1148040"/>
            <a:ext cx="10337400" cy="47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Pre-Exam Q&amp;A Session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CustomShape 153"/>
          <p:cNvSpPr/>
          <p:nvPr/>
        </p:nvSpPr>
        <p:spPr>
          <a:xfrm>
            <a:off x="348120" y="1268280"/>
            <a:ext cx="5591880" cy="50324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11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Machine-to-Infrastructure (M2I)</a:t>
            </a:r>
            <a:endParaRPr b="0" lang="en-US" sz="1800" spc="-1" strike="noStrike">
              <a:latin typeface="DejaVu Sans"/>
            </a:endParaRPr>
          </a:p>
          <a:p>
            <a:pPr marL="195120" indent="-1911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parking, battery charging or traffic information</a:t>
            </a:r>
            <a:endParaRPr b="0" lang="en-US" sz="1800" spc="-1" strike="noStrike">
              <a:latin typeface="DejaVu Sans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</p:txBody>
      </p:sp>
      <p:pic>
        <p:nvPicPr>
          <p:cNvPr id="520" name="" descr=""/>
          <p:cNvPicPr/>
          <p:nvPr/>
        </p:nvPicPr>
        <p:blipFill>
          <a:blip r:embed="rId1"/>
          <a:stretch/>
        </p:blipFill>
        <p:spPr>
          <a:xfrm>
            <a:off x="6663600" y="2103120"/>
            <a:ext cx="3650760" cy="3650760"/>
          </a:xfrm>
          <a:prstGeom prst="rect">
            <a:avLst/>
          </a:prstGeom>
          <a:ln w="0">
            <a:noFill/>
          </a:ln>
        </p:spPr>
      </p:pic>
      <p:sp>
        <p:nvSpPr>
          <p:cNvPr id="521" name="CustomShape 152"/>
          <p:cNvSpPr/>
          <p:nvPr/>
        </p:nvSpPr>
        <p:spPr>
          <a:xfrm>
            <a:off x="335520" y="764640"/>
            <a:ext cx="10744920" cy="49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endParaRPr b="0" lang="en-US" sz="2400" spc="-1" strike="noStrike">
              <a:latin typeface="DejaVu Sans"/>
            </a:endParaRPr>
          </a:p>
        </p:txBody>
      </p:sp>
      <p:sp>
        <p:nvSpPr>
          <p:cNvPr id="522" name="CustomShape 160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CustomShape 154"/>
          <p:cNvSpPr/>
          <p:nvPr/>
        </p:nvSpPr>
        <p:spPr>
          <a:xfrm>
            <a:off x="3598920" y="1952640"/>
            <a:ext cx="4986360" cy="28522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2150" spc="-1" strike="noStrike">
              <a:latin typeface="DejaVu Sans"/>
            </a:endParaRPr>
          </a:p>
          <a:p>
            <a:pPr marL="11844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latin typeface="DejaVu Sans"/>
            </a:endParaRPr>
          </a:p>
          <a:p>
            <a:pPr marL="11844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Machine-to-Machine (M2M)</a:t>
            </a:r>
            <a:endParaRPr b="0" lang="en-US" sz="2150" spc="-1" strike="noStrike">
              <a:latin typeface="DejaVu Sans"/>
            </a:endParaRPr>
          </a:p>
          <a:p>
            <a:pPr marL="11844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latin typeface="DejaVu Sans"/>
            </a:endParaRPr>
          </a:p>
          <a:p>
            <a:pPr marL="11844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Machine-to-Infrastructure (M2I)</a:t>
            </a:r>
            <a:endParaRPr b="0" lang="en-US" sz="2150" spc="-1" strike="noStrike">
              <a:latin typeface="DejaVu Sans"/>
            </a:endParaRPr>
          </a:p>
          <a:p>
            <a:pPr marL="11844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=</a:t>
            </a:r>
            <a:endParaRPr b="0" lang="en-US" sz="2150" spc="-1" strike="noStrike">
              <a:latin typeface="DejaVu Sans"/>
            </a:endParaRPr>
          </a:p>
          <a:p>
            <a:pPr marL="11844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Machine-to-Everything (M2X)</a:t>
            </a:r>
            <a:endParaRPr b="0" lang="en-US" sz="2150" spc="-1" strike="noStrike">
              <a:latin typeface="DejaVu Sans"/>
            </a:endParaRPr>
          </a:p>
        </p:txBody>
      </p:sp>
      <p:sp>
        <p:nvSpPr>
          <p:cNvPr id="524" name="CustomShape 155"/>
          <p:cNvSpPr/>
          <p:nvPr/>
        </p:nvSpPr>
        <p:spPr>
          <a:xfrm>
            <a:off x="510120" y="6291000"/>
            <a:ext cx="1074600" cy="29988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525" name="CustomShape 156"/>
          <p:cNvSpPr/>
          <p:nvPr/>
        </p:nvSpPr>
        <p:spPr>
          <a:xfrm>
            <a:off x="11296800" y="6217560"/>
            <a:ext cx="72324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22040" bIns="122040" anchor="ctr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FAE49E3-0E03-4A45-9BCF-A972E318A570}" type="slidenum">
              <a:rPr b="0" lang="de-DE" sz="1050" spc="-1" strike="noStrike">
                <a:solidFill>
                  <a:srgbClr val="595959"/>
                </a:solidFill>
                <a:latin typeface="DejaVu Sans"/>
                <a:ea typeface="Roboto"/>
              </a:rPr>
              <a:t>&lt;number&gt;</a:t>
            </a:fld>
            <a:endParaRPr b="0" lang="en-US" sz="1050" spc="-1" strike="noStrike">
              <a:latin typeface="DejaVu Sans"/>
            </a:endParaRPr>
          </a:p>
        </p:txBody>
      </p:sp>
      <p:sp>
        <p:nvSpPr>
          <p:cNvPr id="526" name="CustomShape 157"/>
          <p:cNvSpPr/>
          <p:nvPr/>
        </p:nvSpPr>
        <p:spPr>
          <a:xfrm>
            <a:off x="335520" y="764640"/>
            <a:ext cx="10744920" cy="49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endParaRPr b="0" lang="en-US" sz="2400" spc="-1" strike="noStrike">
              <a:latin typeface="DejaVu Sans"/>
            </a:endParaRPr>
          </a:p>
        </p:txBody>
      </p:sp>
      <p:sp>
        <p:nvSpPr>
          <p:cNvPr id="527" name="CustomShape 161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CustomShape 47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29" name="CustomShape 48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30" name="CustomShape 49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CustomShape 50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32" name="CustomShape 51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Theory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33" name="CustomShape 52"/>
          <p:cNvSpPr/>
          <p:nvPr/>
        </p:nvSpPr>
        <p:spPr>
          <a:xfrm>
            <a:off x="335520" y="1268640"/>
            <a:ext cx="400644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if we could..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Manage supply chain logistics using a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public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blockchain,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With incentive structures for sustainable energy, reduction in emissions and waste production,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Logistical infrastructure to enable circular economy practices.</a:t>
            </a:r>
            <a:endParaRPr b="0" lang="en-US" sz="1800" spc="-1" strike="noStrike">
              <a:latin typeface="DejaVu Sans"/>
            </a:endParaRPr>
          </a:p>
        </p:txBody>
      </p:sp>
      <p:pic>
        <p:nvPicPr>
          <p:cNvPr id="534" name="" descr=""/>
          <p:cNvPicPr/>
          <p:nvPr/>
        </p:nvPicPr>
        <p:blipFill>
          <a:blip r:embed="rId1"/>
          <a:stretch/>
        </p:blipFill>
        <p:spPr>
          <a:xfrm>
            <a:off x="3781080" y="2236680"/>
            <a:ext cx="7616880" cy="3536280"/>
          </a:xfrm>
          <a:prstGeom prst="rect">
            <a:avLst/>
          </a:prstGeom>
          <a:ln w="0">
            <a:noFill/>
          </a:ln>
        </p:spPr>
      </p:pic>
      <p:sp>
        <p:nvSpPr>
          <p:cNvPr id="535" name="CustomShape 61"/>
          <p:cNvSpPr/>
          <p:nvPr/>
        </p:nvSpPr>
        <p:spPr>
          <a:xfrm>
            <a:off x="263520" y="6411600"/>
            <a:ext cx="64688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 https://www.ellenmacarthurfoundation.org/circular-economy/concept/infographic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CustomShape 64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37" name="CustomShape 86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Literature</a:t>
            </a:r>
            <a:endParaRPr b="0" lang="en-US" sz="2200" spc="-1" strike="noStrike">
              <a:latin typeface="DejaVu Sans"/>
            </a:endParaRPr>
          </a:p>
        </p:txBody>
      </p:sp>
      <p:pic>
        <p:nvPicPr>
          <p:cNvPr id="538" name="" descr=""/>
          <p:cNvPicPr/>
          <p:nvPr/>
        </p:nvPicPr>
        <p:blipFill>
          <a:blip r:embed="rId1"/>
          <a:stretch/>
        </p:blipFill>
        <p:spPr>
          <a:xfrm>
            <a:off x="3584160" y="1388880"/>
            <a:ext cx="4799520" cy="4660560"/>
          </a:xfrm>
          <a:prstGeom prst="rect">
            <a:avLst/>
          </a:prstGeom>
          <a:ln w="0">
            <a:noFill/>
          </a:ln>
        </p:spPr>
      </p:pic>
      <p:sp>
        <p:nvSpPr>
          <p:cNvPr id="539" name="CustomShape 63"/>
          <p:cNvSpPr/>
          <p:nvPr/>
        </p:nvSpPr>
        <p:spPr>
          <a:xfrm>
            <a:off x="263520" y="6231600"/>
            <a:ext cx="111657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V. K. Manupati, Tobias Schoenherr, M. Ramkumar, Stephan M. Wagner, Sai Krishna Pabba &amp; R. Inder Raj Singh (2019): A blockchain-based approach for a multi-echelon sustainable supply chain, International Journal of Production Research, DOI: 10.1080/00207543.2019.1683248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CustomShape 53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sngStrike">
                <a:solidFill>
                  <a:srgbClr val="000000"/>
                </a:solidFill>
                <a:latin typeface="DejaVu Sans"/>
                <a:ea typeface="DejaVu Sans"/>
              </a:rPr>
              <a:t>Sustainable</a:t>
            </a: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Supply-chain management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41" name="CustomShape 54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Practice: Walmart + IBM Food Trust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42" name="CustomShape 55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Motivation: Food contamination traceability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Heterogeneous record-keeping methods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Supply chain participants know only the immediate supplier (one link up the chain) and the immediate customer (one link down the chain).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accurate and adequate information leads to entire batches of food being thrown out in cases of food contamination.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43" name="CustomShape 181"/>
          <p:cNvSpPr/>
          <p:nvPr/>
        </p:nvSpPr>
        <p:spPr>
          <a:xfrm>
            <a:off x="263520" y="6267600"/>
            <a:ext cx="1122588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endParaRPr b="0" lang="en-US" sz="9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Kamath, Reshma. 2018. “Food Traceability on Blockchain: Walmart’s Pork and Mango Pilots with IBM.” The Journal of The British Blockchain Association 1 (1). https://doi.org/10.31585/jbba-1-1-(10)2018.</a:t>
            </a:r>
            <a:endParaRPr b="0" lang="en-US" sz="9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CustomShape 41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sngStrike">
                <a:solidFill>
                  <a:srgbClr val="000000"/>
                </a:solidFill>
                <a:latin typeface="DejaVu Sans"/>
                <a:ea typeface="DejaVu Sans"/>
              </a:rPr>
              <a:t>Sustainable</a:t>
            </a: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Supply-chain management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45" name="CustomShape 42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Practice: Walmart + IBM Food Trust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46" name="CustomShape 43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Implementation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Permissioned blockchain developed in conjunction with IBM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Based on Hyperledger Fabric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Proof of Concept (2016):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Mangoes in the US → Reduced the time needed to trace provenence from 7 days to 2.2 seconds.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IBM Food Trust (2017)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Walmart + IBM + Nestle + Unilever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Expansion to other products (2018)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Walmart now traces 25 products from 5 suppliers.</a:t>
            </a:r>
            <a:endParaRPr b="0" lang="en-US" sz="1800" spc="-1" strike="noStrike">
              <a:latin typeface="DejaVu Sans"/>
            </a:endParaRPr>
          </a:p>
          <a:p>
            <a:pPr lvl="2" marL="648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mangoes, strawberries and leafy greens, meat and dairy products,  baby foods.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Planned expansion to all leafy greens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47" name="CustomShape 182"/>
          <p:cNvSpPr/>
          <p:nvPr/>
        </p:nvSpPr>
        <p:spPr>
          <a:xfrm>
            <a:off x="263520" y="6411600"/>
            <a:ext cx="64688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“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How Walmart brought Unprecedented transparency to the food supply chain with Hyperledger Fabric” -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CustomShape 65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49" name="CustomShape 67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Quick reflection on the most valued properties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50" name="CustomShape 66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of the following properties of Blockchains would you value the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when it comes to the potential utility for “making the world more sustainable / the economy more circular” ?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Verifiability / Traceability / Transparency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Decentralizing aspects (concensus)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Security (e.g., preventing double-spending)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(Psuedo-) Anonymity</a:t>
            </a:r>
            <a:endParaRPr b="0" lang="en-US" sz="18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CustomShape 68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52" name="CustomShape 69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Technological barriers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Organizational barriers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barriers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Inter-Organizational barriers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External barriers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53" name="CustomShape 70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Disadvantages and Adoption barriers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54" name="CustomShape 183"/>
          <p:cNvSpPr/>
          <p:nvPr/>
        </p:nvSpPr>
        <p:spPr>
          <a:xfrm>
            <a:off x="263520" y="6411600"/>
            <a:ext cx="109753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CustomShape 20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56" name="CustomShape 22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Technological Barriers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57" name="CustomShape 21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Transaction speed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Accumulating transaction costs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Scalability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Any private data going into a blockchain will stay there forever.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Incorrect environmental or social record could exist forever, even though latest data seeks to correct such information.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Public Image and perceptions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58" name="CustomShape 184"/>
          <p:cNvSpPr/>
          <p:nvPr/>
        </p:nvSpPr>
        <p:spPr>
          <a:xfrm>
            <a:off x="263520" y="6411600"/>
            <a:ext cx="109753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CustomShape 162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22" name="CustomShape 163"/>
          <p:cNvSpPr/>
          <p:nvPr/>
        </p:nvSpPr>
        <p:spPr>
          <a:xfrm>
            <a:off x="335520" y="126864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Please register for the exam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23" name="CustomShape 164"/>
          <p:cNvSpPr/>
          <p:nvPr/>
        </p:nvSpPr>
        <p:spPr>
          <a:xfrm>
            <a:off x="428400" y="1148040"/>
            <a:ext cx="10337400" cy="47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 Registration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CustomShape 56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60" name="CustomShape 57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Financial constraints tied to developing a blockchain-based system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Planning, development, deployment, management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knowledge and expertise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commitment from top or middle management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they invest in a new sustainable technology if it hurts their bottom line?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61" name="CustomShape 58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Organizational Barriers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62" name="CustomShape 185"/>
          <p:cNvSpPr/>
          <p:nvPr/>
        </p:nvSpPr>
        <p:spPr>
          <a:xfrm>
            <a:off x="263520" y="6411600"/>
            <a:ext cx="109753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CustomShape 59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64" name="CustomShape 60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Inter-Organizational barriers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Organizations are skeptical about sharing their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information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as they see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information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as a competitive edge.”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Cultural and geological differences: e.g., heterogeneous definitions of sustainability, circular economy, etc.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External barriers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governmental incentives towards using blockchains for sustainability due to it’s bad public image.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Novelty and instability of blockchains.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65" name="CustomShape 62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Environmental Barriers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66" name="CustomShape 186"/>
          <p:cNvSpPr/>
          <p:nvPr/>
        </p:nvSpPr>
        <p:spPr>
          <a:xfrm>
            <a:off x="263520" y="6411600"/>
            <a:ext cx="109753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CustomShape 71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68" name="CustomShape 72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more trust, verifiability and traceability you would like from a (public) blockchain, the more data you need to store.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Among others issues, this increases the risk of potential barriers to adoption. 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leads to alternative solutions like private/protected blockchains.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Little to no public verifiability: How can we know if a proposed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solution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not greenwashing us?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69" name="CustomShape 73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Contradictory Philosophy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CustomShape 96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71" name="CustomShape 97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more trust, verifiability and traceability you would like from a (public) blockchain, the more data you need to store.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Among others issues, this increases the risk of potential barriers to adoption. 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leads to alternative solutions like private/protected blockchains.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Little to no public verifiability: How can we know if a proposed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solution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not greenwashing us?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Is there a better philosophy that works better ? / An alternative way to approach the problem of sustainability?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72" name="CustomShape 98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Contradictory Philosophy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CustomShape 80"/>
          <p:cNvSpPr/>
          <p:nvPr/>
        </p:nvSpPr>
        <p:spPr>
          <a:xfrm>
            <a:off x="335520" y="4406760"/>
            <a:ext cx="10745640" cy="13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A short detour: Circular SOCIETy</a:t>
            </a:r>
            <a:endParaRPr b="0" lang="en-US" sz="3000" spc="-1" strike="noStrike">
              <a:latin typeface="DejaVu Sans"/>
            </a:endParaRPr>
          </a:p>
        </p:txBody>
      </p:sp>
      <p:sp>
        <p:nvSpPr>
          <p:cNvPr id="574" name="CustomShape 81"/>
          <p:cNvSpPr/>
          <p:nvPr/>
        </p:nvSpPr>
        <p:spPr>
          <a:xfrm>
            <a:off x="335520" y="2906640"/>
            <a:ext cx="10745640" cy="14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CustomShape 74"/>
          <p:cNvSpPr/>
          <p:nvPr/>
        </p:nvSpPr>
        <p:spPr>
          <a:xfrm>
            <a:off x="335520" y="764640"/>
            <a:ext cx="1073160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76" name="CustomShape 75"/>
          <p:cNvSpPr/>
          <p:nvPr/>
        </p:nvSpPr>
        <p:spPr>
          <a:xfrm>
            <a:off x="335520" y="1268280"/>
            <a:ext cx="10731600" cy="501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management: product/business model innovations within existing power asymmetries </a:t>
            </a: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But why do we need neverending economic growth and why is it good to consume as many goods and services as possible?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Alternatives: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Deconstruction of existing power and hegemonic relations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77" name="CustomShape 76"/>
          <p:cNvSpPr/>
          <p:nvPr/>
        </p:nvSpPr>
        <p:spPr>
          <a:xfrm>
            <a:off x="432720" y="1148040"/>
            <a:ext cx="10337040" cy="47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CE Criticism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78" name="CustomShape 77"/>
          <p:cNvSpPr/>
          <p:nvPr/>
        </p:nvSpPr>
        <p:spPr>
          <a:xfrm>
            <a:off x="263520" y="6411600"/>
            <a:ext cx="97898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CustomShape 78"/>
          <p:cNvSpPr/>
          <p:nvPr/>
        </p:nvSpPr>
        <p:spPr>
          <a:xfrm>
            <a:off x="335520" y="764640"/>
            <a:ext cx="1073160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80" name="CustomShape 79"/>
          <p:cNvSpPr/>
          <p:nvPr/>
        </p:nvSpPr>
        <p:spPr>
          <a:xfrm>
            <a:off x="335520" y="1268280"/>
            <a:ext cx="10731600" cy="501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management: product/business model innovations within existing power asymmetries </a:t>
            </a: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why do we need never ending economic growth and why is it good to consume as many goods and services as possible?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Alternatives: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Deconstruction of existing power and hegemonic relations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81" name="CustomShape 99"/>
          <p:cNvSpPr/>
          <p:nvPr/>
        </p:nvSpPr>
        <p:spPr>
          <a:xfrm>
            <a:off x="432720" y="1148040"/>
            <a:ext cx="10337040" cy="47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CE Criticism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82" name="CustomShape 100"/>
          <p:cNvSpPr/>
          <p:nvPr/>
        </p:nvSpPr>
        <p:spPr>
          <a:xfrm>
            <a:off x="263520" y="6411600"/>
            <a:ext cx="97898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CustomShape 101"/>
          <p:cNvSpPr/>
          <p:nvPr/>
        </p:nvSpPr>
        <p:spPr>
          <a:xfrm>
            <a:off x="335520" y="764640"/>
            <a:ext cx="1073160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84" name="CustomShape 102"/>
          <p:cNvSpPr/>
          <p:nvPr/>
        </p:nvSpPr>
        <p:spPr>
          <a:xfrm>
            <a:off x="335520" y="1268280"/>
            <a:ext cx="10731600" cy="501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management: product/business model innovations within existing power asymmetries </a:t>
            </a: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why do we need never ending economic growth and why is it good to consume as many goods and services as possible?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Alternatives: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Deconstruction of existing power asymmetries.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85" name="CustomShape 103"/>
          <p:cNvSpPr/>
          <p:nvPr/>
        </p:nvSpPr>
        <p:spPr>
          <a:xfrm>
            <a:off x="432720" y="1148040"/>
            <a:ext cx="10337040" cy="47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CE Criticism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86" name="CustomShape 104"/>
          <p:cNvSpPr/>
          <p:nvPr/>
        </p:nvSpPr>
        <p:spPr>
          <a:xfrm>
            <a:off x="263520" y="6411600"/>
            <a:ext cx="97898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CustomShape 105"/>
          <p:cNvSpPr/>
          <p:nvPr/>
        </p:nvSpPr>
        <p:spPr>
          <a:xfrm>
            <a:off x="335520" y="764640"/>
            <a:ext cx="1073160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88" name="CustomShape 106"/>
          <p:cNvSpPr/>
          <p:nvPr/>
        </p:nvSpPr>
        <p:spPr>
          <a:xfrm>
            <a:off x="335520" y="1268280"/>
            <a:ext cx="10731600" cy="501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 → CS</a:t>
            </a: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Goals of the CS: 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Socio-political transformation and reorganization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Also → preserve the environment/ressources for present and future generations and enable social participation and quality of life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All-encompassing  change necessary if the CE is to be the subject of a socio-ecological transformation 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Democratisation of value creation processes and strategies for the activation and emancipation of different stakeholder groups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89" name="CustomShape 107"/>
          <p:cNvSpPr/>
          <p:nvPr/>
        </p:nvSpPr>
        <p:spPr>
          <a:xfrm>
            <a:off x="432720" y="1148040"/>
            <a:ext cx="10337040" cy="47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Overview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90" name="CustomShape 108"/>
          <p:cNvSpPr/>
          <p:nvPr/>
        </p:nvSpPr>
        <p:spPr>
          <a:xfrm>
            <a:off x="263520" y="6411600"/>
            <a:ext cx="97898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CustomShape 109"/>
          <p:cNvSpPr/>
          <p:nvPr/>
        </p:nvSpPr>
        <p:spPr>
          <a:xfrm>
            <a:off x="335520" y="764640"/>
            <a:ext cx="1073160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92" name="CustomShape 110"/>
          <p:cNvSpPr/>
          <p:nvPr/>
        </p:nvSpPr>
        <p:spPr>
          <a:xfrm>
            <a:off x="335520" y="1268280"/>
            <a:ext cx="10731600" cy="501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 → CS</a:t>
            </a: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Goals of the CS: 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Socio-political transformation and reorganization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All-encompassing  change necessary if the CE is to be the subject of a socio-ecological transformation 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Democratisation of value creation processes and strategies for the activation and emancipation of different stakeholder groups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93" name="CustomShape 111"/>
          <p:cNvSpPr/>
          <p:nvPr/>
        </p:nvSpPr>
        <p:spPr>
          <a:xfrm>
            <a:off x="432720" y="1148040"/>
            <a:ext cx="10337040" cy="47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Overview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94" name="CustomShape 112"/>
          <p:cNvSpPr/>
          <p:nvPr/>
        </p:nvSpPr>
        <p:spPr>
          <a:xfrm>
            <a:off x="263520" y="6411600"/>
            <a:ext cx="97898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CustomShape 165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25" name="CustomShape 166"/>
          <p:cNvSpPr/>
          <p:nvPr/>
        </p:nvSpPr>
        <p:spPr>
          <a:xfrm>
            <a:off x="428400" y="1148040"/>
            <a:ext cx="10337400" cy="47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DejaVu Sans"/>
            </a:endParaRPr>
          </a:p>
        </p:txBody>
      </p:sp>
      <p:pic>
        <p:nvPicPr>
          <p:cNvPr id="426" name="" descr=""/>
          <p:cNvPicPr/>
          <p:nvPr/>
        </p:nvPicPr>
        <p:blipFill>
          <a:blip r:embed="rId1"/>
          <a:stretch/>
        </p:blipFill>
        <p:spPr>
          <a:xfrm>
            <a:off x="2387520" y="1560600"/>
            <a:ext cx="6846840" cy="5022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CustomShape 113"/>
          <p:cNvSpPr/>
          <p:nvPr/>
        </p:nvSpPr>
        <p:spPr>
          <a:xfrm>
            <a:off x="335520" y="764640"/>
            <a:ext cx="1073160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596" name="CustomShape 114"/>
          <p:cNvSpPr/>
          <p:nvPr/>
        </p:nvSpPr>
        <p:spPr>
          <a:xfrm>
            <a:off x="335520" y="1268280"/>
            <a:ext cx="10731600" cy="501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 → CS</a:t>
            </a:r>
            <a:endParaRPr b="0" lang="en-US" sz="1800" spc="-1" strike="noStrike">
              <a:latin typeface="DejaVu Sans"/>
            </a:endParaRPr>
          </a:p>
          <a:p>
            <a:pPr marL="216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Goals of the CS: 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Socio-political transformation and reorganization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All-encompassing change is necessary if the CE is to be the subject of a socio-ecological transformation </a:t>
            </a:r>
            <a:endParaRPr b="0" lang="en-US" sz="1800" spc="-1" strike="noStrike">
              <a:latin typeface="DejaVu Sans"/>
            </a:endParaRPr>
          </a:p>
          <a:p>
            <a:pPr lvl="1" marL="432000" indent="-214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Democratization of value creation processes and strategies for the activation and emancipation of different stakeholder groups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597" name="CustomShape 115"/>
          <p:cNvSpPr/>
          <p:nvPr/>
        </p:nvSpPr>
        <p:spPr>
          <a:xfrm>
            <a:off x="432720" y="1148040"/>
            <a:ext cx="10337040" cy="47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Overview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598" name="CustomShape 116"/>
          <p:cNvSpPr/>
          <p:nvPr/>
        </p:nvSpPr>
        <p:spPr>
          <a:xfrm>
            <a:off x="263520" y="6411600"/>
            <a:ext cx="97898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CustomShape 117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600" name="CustomShape 118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„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circular society defines discourses with a vision of circularity where not only resources are circulated in sustainable loops, but also wealth, knowledge, technology and power is</a:t>
            </a: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circulated and redistributed throughout society”</a:t>
            </a: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</p:txBody>
      </p:sp>
      <p:sp>
        <p:nvSpPr>
          <p:cNvPr id="601" name="CustomShape 119"/>
          <p:cNvSpPr/>
          <p:nvPr/>
        </p:nvSpPr>
        <p:spPr>
          <a:xfrm>
            <a:off x="432720" y="1148040"/>
            <a:ext cx="1034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Definition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602" name="CustomShape 120"/>
          <p:cNvSpPr/>
          <p:nvPr/>
        </p:nvSpPr>
        <p:spPr>
          <a:xfrm>
            <a:off x="368640" y="2019600"/>
            <a:ext cx="10782360" cy="13590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603" name="CustomShape 121"/>
          <p:cNvSpPr/>
          <p:nvPr/>
        </p:nvSpPr>
        <p:spPr>
          <a:xfrm>
            <a:off x="263520" y="6420240"/>
            <a:ext cx="10788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Image licensed under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, sourced from M. C. Friant, R. Salomone, W. J. V. Vermeulen (2020) – A Typology of Circular Economy Discourses: Navigating the Diverse Visions of a Contested Paradigm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2"/>
              </a:rPr>
              <a:t>Link</a:t>
            </a:r>
            <a:endParaRPr b="0" lang="en-US" sz="900" spc="-1" strike="noStrike">
              <a:latin typeface="DejaVu Sans"/>
            </a:endParaRPr>
          </a:p>
        </p:txBody>
      </p:sp>
      <p:pic>
        <p:nvPicPr>
          <p:cNvPr id="604" name="" descr=""/>
          <p:cNvPicPr/>
          <p:nvPr/>
        </p:nvPicPr>
        <p:blipFill>
          <a:blip r:embed="rId3"/>
          <a:stretch/>
        </p:blipFill>
        <p:spPr>
          <a:xfrm>
            <a:off x="2570040" y="3462840"/>
            <a:ext cx="5890680" cy="2950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CustomShape 123"/>
          <p:cNvSpPr/>
          <p:nvPr/>
        </p:nvSpPr>
        <p:spPr>
          <a:xfrm>
            <a:off x="335520" y="1268640"/>
            <a:ext cx="10727280" cy="50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Circular Economy (CE): </a:t>
            </a:r>
            <a:endParaRPr b="0" lang="en-US" sz="1800" spc="-1" strike="noStrike">
              <a:latin typeface="DejaVu Sans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Maintain natural resources and minimize the discharge of substances that are harmful to health and nature → Increase/maximize utilization of resources, e.g., Performance Economy</a:t>
            </a:r>
            <a:endParaRPr b="0" lang="en-US" sz="1800" spc="-1" strike="noStrike">
              <a:latin typeface="DejaVu Sans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Ecological modernization of the economy to increase resource efficiency, e.g., by technical innovation and digital solutions.</a:t>
            </a:r>
            <a:endParaRPr b="0" lang="en-US" sz="1800" spc="-1" strike="noStrike">
              <a:latin typeface="DejaVu Sans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Circular Society (CS):</a:t>
            </a:r>
            <a:endParaRPr b="0" lang="en-US" sz="1800" spc="-1" strike="noStrike">
              <a:latin typeface="DejaVu Sans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 instead socio-political transformation and reorganization</a:t>
            </a:r>
            <a:endParaRPr b="0" lang="en-US" sz="1800" spc="-1" strike="noStrike">
              <a:latin typeface="DejaVu Sans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non-transparent and inequity-based value chains of the LE with democratic, transparent and cooperatively organized value chains.</a:t>
            </a:r>
            <a:endParaRPr b="0" lang="en-US" sz="1800" spc="-1" strike="noStrike">
              <a:latin typeface="DejaVu Sans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Democratization of value creation processes and strategies for the activation and emancipation of different stakeholder groups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606" name="CustomShape 122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607" name="CustomShape 124"/>
          <p:cNvSpPr/>
          <p:nvPr/>
        </p:nvSpPr>
        <p:spPr>
          <a:xfrm>
            <a:off x="432720" y="1148040"/>
            <a:ext cx="1034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Conclusion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CustomShape 87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609" name="CustomShape 93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more trust, verifiability and traceability you would like from a (public) blockchain, the more data you need to store.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Among others issues, this increases the risk of potential barriers to adoption. 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leads to alternative solutions like private/protected blockchains.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Little to no public verifiability: How can we know if a proposed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solution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not greenwashing us?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Is there a better philosophy that works better ? / An alternative way to approach the problem of sustainability?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= Blockchains for Circular Societies?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610" name="CustomShape 94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Contradictory Philosophy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CustomShape 84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Circular Societies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612" name="CustomShape 88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Quick reflection on the most valued properties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613" name="CustomShape 85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of the following properties of Blockchains would you value the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when it comes to the potential utility for “making the world more sustainable / the economy more circular” ?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Verifiability / Traceability / Transparency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Decentralizing aspects (concensus)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Security (e.g., preventing double-spending)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(Psuedo-) Anonymity</a:t>
            </a:r>
            <a:endParaRPr b="0" lang="en-US" sz="18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CustomShape 91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Future work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615" name="CustomShape 92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Incentivise circular flows of material, energy, wealth, power, knowledge and technology.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Localized currency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Incentivise local supply chains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Resolving scalability issues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Alleviating organizational and environmental barriers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decentralized governing principles using smart contracts.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such a system co-exist, while simultaneously transforming the status quo?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individual localized circular societies interact (trade) with each other, expanding to a global level?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616" name="CustomShape 95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Possibly Unexplored Research Area</a:t>
            </a:r>
            <a:endParaRPr b="0" lang="en-US" sz="2200" spc="-1" strike="noStrike">
              <a:latin typeface="DejaVu Sans"/>
            </a:endParaRPr>
          </a:p>
        </p:txBody>
      </p:sp>
      <p:sp>
        <p:nvSpPr>
          <p:cNvPr id="617" name="CustomShape 175"/>
          <p:cNvSpPr/>
          <p:nvPr/>
        </p:nvSpPr>
        <p:spPr>
          <a:xfrm>
            <a:off x="335520" y="1779120"/>
            <a:ext cx="10573560" cy="5691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 can blockchains help develop and reliably “sustain” circular societies?</a:t>
            </a:r>
            <a:endParaRPr b="0" lang="en-US" sz="18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CustomShape 82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Conclusions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619" name="CustomShape 83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Possible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utility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of blockchains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Emmissions Trading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scientific literature agrees that blockchains can be a driving force to design circular economic business models.</a:t>
            </a:r>
            <a:endParaRPr b="0" lang="en-US" sz="18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CustomShape 176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Conclusions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621" name="CustomShape 177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However, various adoption barriers prevent the most valued attributes of blockchains being used in an efficient manner.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Organizational barriers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barriers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VS Circular Society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All-encompassing change is necessary if the CE is to be the subject of a socio-ecological transformation</a:t>
            </a:r>
            <a:endParaRPr b="0" lang="en-US" sz="18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CustomShape 178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Conclusions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623" name="CustomShape 180"/>
          <p:cNvSpPr/>
          <p:nvPr/>
        </p:nvSpPr>
        <p:spPr>
          <a:xfrm>
            <a:off x="1371600" y="5559120"/>
            <a:ext cx="8457480" cy="5691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can be the backbone of such transformational change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624" name="CustomShape 34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However, various adoption barriers prevent the most valued attributes of blockchains being used in an efficient manner.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Organizational barriers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barriers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VS Circular Society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All-encompassing change is necessary if the CE is to be the subject of a socio-ecological transformation</a:t>
            </a:r>
            <a:endParaRPr b="0" lang="en-US" sz="18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CustomShape 1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buNone/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US" sz="4000" spc="-1" strike="noStrike">
              <a:latin typeface="DejaVu Sans"/>
            </a:endParaRPr>
          </a:p>
        </p:txBody>
      </p:sp>
      <p:sp>
        <p:nvSpPr>
          <p:cNvPr id="626" name="CustomShape 3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CustomShape 167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28" name="CustomShape 168"/>
          <p:cNvSpPr/>
          <p:nvPr/>
        </p:nvSpPr>
        <p:spPr>
          <a:xfrm>
            <a:off x="428400" y="1148040"/>
            <a:ext cx="10337400" cy="47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DejaVu Sans"/>
            </a:endParaRPr>
          </a:p>
        </p:txBody>
      </p:sp>
      <p:pic>
        <p:nvPicPr>
          <p:cNvPr id="429" name="" descr=""/>
          <p:cNvPicPr/>
          <p:nvPr/>
        </p:nvPicPr>
        <p:blipFill>
          <a:blip r:embed="rId1"/>
          <a:stretch/>
        </p:blipFill>
        <p:spPr>
          <a:xfrm>
            <a:off x="1519200" y="2011680"/>
            <a:ext cx="8538120" cy="4385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CustomShape 18"/>
          <p:cNvSpPr/>
          <p:nvPr/>
        </p:nvSpPr>
        <p:spPr>
          <a:xfrm>
            <a:off x="335520" y="764640"/>
            <a:ext cx="1074600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Additional Resources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628" name="CustomShape 19"/>
          <p:cNvSpPr/>
          <p:nvPr/>
        </p:nvSpPr>
        <p:spPr>
          <a:xfrm>
            <a:off x="335520" y="1268640"/>
            <a:ext cx="10746000" cy="50335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Thalhammer, Felix, Pascal Schöttle, Matthias Janetschek, and Christian Ploder. "Blockchain Use Cases Against Climate Destruction." Cloud Computing and Data Science (2022): 22-38.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Kamath, Reshma. "Food traceability on blockchain: Walmart’s pork and mango pilots with IBM." The Journal of the British Blockchain Association 1, no. 1 (2018): 3712.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  <a:hlinkClick r:id="rId1"/>
              </a:rPr>
              <a:t>Link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https://www.hyperledger.org/wp-content/uploads/2019/02/Hyperledger_CaseStudy_Walmart_Printable_V4.pdf</a:t>
            </a:r>
            <a:endParaRPr b="0" lang="en-US" sz="18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18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CustomShape 169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Bonus Task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31" name="CustomShape 170"/>
          <p:cNvSpPr/>
          <p:nvPr/>
        </p:nvSpPr>
        <p:spPr>
          <a:xfrm>
            <a:off x="335520" y="126864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Two video submissions: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Sustainify 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Value-based Recovery Design For End-of-Life Products</a:t>
            </a:r>
            <a:endParaRPr b="0" lang="en-US" sz="1800" spc="-1" strike="noStrike">
              <a:latin typeface="DejaVu Sans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We will have a look at the video submissions during the Q&amp;A session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32" name="CustomShape 171"/>
          <p:cNvSpPr/>
          <p:nvPr/>
        </p:nvSpPr>
        <p:spPr>
          <a:xfrm>
            <a:off x="428400" y="1148040"/>
            <a:ext cx="10337400" cy="47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ustomShape 172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Bonus Task</a:t>
            </a:r>
            <a:endParaRPr b="0" lang="en-US" sz="2400" spc="-1" strike="noStrike">
              <a:latin typeface="DejaVu Sans"/>
            </a:endParaRPr>
          </a:p>
        </p:txBody>
      </p:sp>
      <p:sp>
        <p:nvSpPr>
          <p:cNvPr id="434" name="CustomShape 173"/>
          <p:cNvSpPr/>
          <p:nvPr/>
        </p:nvSpPr>
        <p:spPr>
          <a:xfrm>
            <a:off x="335520" y="126864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Two video submissions: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Sustainify </a:t>
            </a:r>
            <a:endParaRPr b="0" lang="en-US" sz="1800" spc="-1" strike="noStrike">
              <a:latin typeface="DejaVu Sans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Value-based Recovery Design For End-of-Life Products</a:t>
            </a:r>
            <a:endParaRPr b="0" lang="en-US" sz="1800" spc="-1" strike="noStrike">
              <a:latin typeface="DejaVu Sans"/>
            </a:endParaRPr>
          </a:p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have a look at the video submissions during the Q&amp;A session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35" name="CustomShape 174"/>
          <p:cNvSpPr/>
          <p:nvPr/>
        </p:nvSpPr>
        <p:spPr>
          <a:xfrm>
            <a:off x="428400" y="1148040"/>
            <a:ext cx="10337400" cy="47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CustomShape 1"/>
          <p:cNvSpPr/>
          <p:nvPr/>
        </p:nvSpPr>
        <p:spPr>
          <a:xfrm>
            <a:off x="335520" y="4406760"/>
            <a:ext cx="10745640" cy="13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BLOCKCHAINS AND SUSTAINABILITY</a:t>
            </a:r>
            <a:endParaRPr b="0" lang="en-US" sz="3000" spc="-1" strike="noStrike">
              <a:latin typeface="DejaVu Sans"/>
            </a:endParaRPr>
          </a:p>
        </p:txBody>
      </p:sp>
      <p:sp>
        <p:nvSpPr>
          <p:cNvPr id="437" name="CustomShape 2"/>
          <p:cNvSpPr/>
          <p:nvPr/>
        </p:nvSpPr>
        <p:spPr>
          <a:xfrm>
            <a:off x="335520" y="2906640"/>
            <a:ext cx="10745640" cy="14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941</TotalTime>
  <Application>LibreOffice/7.3.4.2$Linux_X86_64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/>
  <dcterms:modified xsi:type="dcterms:W3CDTF">2022-07-20T20:26:52Z</dcterms:modified>
  <cp:revision>3637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0</vt:i4>
  </property>
  <property fmtid="{D5CDD505-2E9C-101B-9397-08002B2CF9AE}" pid="7" name="PresentationFormat">
    <vt:lpwstr>Breitbild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15</vt:i4>
  </property>
</Properties>
</file>